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2304288"/>
            <a:ext cx="8361229" cy="1180056"/>
          </a:xfrm>
        </p:spPr>
        <p:txBody>
          <a:bodyPr/>
          <a:lstStyle/>
          <a:p>
            <a:br>
              <a:rPr lang="en-US" sz="3800" b="1" dirty="0"/>
            </a:br>
            <a:br>
              <a:rPr lang="en-US" sz="3800" b="1" dirty="0"/>
            </a:br>
            <a:br>
              <a:rPr lang="en-US" sz="3800" b="1" dirty="0"/>
            </a:br>
            <a:br>
              <a:rPr lang="en-US" sz="3800" b="1" dirty="0"/>
            </a:br>
            <a:br>
              <a:rPr lang="en-US" sz="3800" b="1" dirty="0"/>
            </a:br>
            <a:br>
              <a:rPr lang="en-US" sz="3800" b="1" dirty="0"/>
            </a:br>
            <a:r>
              <a:rPr lang="en-US" sz="3800" b="1" dirty="0"/>
              <a:t>BOARD ANALYSIS &amp; DECISION ON RETENTION OF A PROFESSIONAL MANAGER FOR </a:t>
            </a:r>
            <a:r>
              <a:rPr lang="en-US" sz="3800" b="1" dirty="0" err="1"/>
              <a:t>emhoa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722" y="3712463"/>
            <a:ext cx="7378494" cy="1238613"/>
          </a:xfrm>
        </p:spPr>
        <p:txBody>
          <a:bodyPr/>
          <a:lstStyle/>
          <a:p>
            <a:r>
              <a:rPr lang="en-US" dirty="0"/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15627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RECOMMENDATION</a:t>
            </a:r>
            <a:br>
              <a:rPr lang="en-US" sz="4000" dirty="0"/>
            </a:br>
            <a:r>
              <a:rPr lang="en-US" sz="2400" dirty="0"/>
              <a:t>based on a proposal from Property Management of Telluride (“PM/T”)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2224"/>
            <a:ext cx="9601200" cy="453542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MANDATED PREREQUISITES</a:t>
            </a:r>
          </a:p>
          <a:p>
            <a:pPr lvl="1"/>
            <a:r>
              <a:rPr lang="en-US" sz="2200" dirty="0"/>
              <a:t>Replace accounting system software &amp; procedures </a:t>
            </a:r>
          </a:p>
          <a:p>
            <a:pPr lvl="1"/>
            <a:r>
              <a:rPr lang="en-US" sz="2200" dirty="0"/>
              <a:t>Replace CPA with management bookkeeping services</a:t>
            </a:r>
          </a:p>
          <a:p>
            <a:pPr lvl="1"/>
            <a:r>
              <a:rPr lang="en-US" sz="2200" dirty="0"/>
              <a:t>Replace HOA legal counsel with property manager for governance matters</a:t>
            </a:r>
          </a:p>
          <a:p>
            <a:pPr lvl="1"/>
            <a:r>
              <a:rPr lang="en-US" sz="2200" dirty="0"/>
              <a:t>Complete Governing Document revisions: Policies, add Rules	</a:t>
            </a:r>
          </a:p>
          <a:p>
            <a:r>
              <a:rPr lang="en-US" sz="2400" dirty="0"/>
              <a:t>CORE SERVICES</a:t>
            </a:r>
          </a:p>
          <a:p>
            <a:pPr lvl="1"/>
            <a:r>
              <a:rPr lang="en-US" sz="2200" dirty="0"/>
              <a:t>Provide management bookkeeping services</a:t>
            </a:r>
          </a:p>
          <a:p>
            <a:pPr lvl="1"/>
            <a:r>
              <a:rPr lang="en-US" sz="2200" dirty="0"/>
              <a:t>Provide advice re. industry and legislative changes</a:t>
            </a:r>
          </a:p>
          <a:p>
            <a:pPr lvl="1"/>
            <a:r>
              <a:rPr lang="en-US" sz="2200" dirty="0"/>
              <a:t>Oversee contracts, supervise bid process and services</a:t>
            </a:r>
          </a:p>
          <a:p>
            <a:pPr lvl="1"/>
            <a:r>
              <a:rPr lang="en-US" sz="2200" dirty="0"/>
              <a:t>Preparation and overseeing of Annual Meeting</a:t>
            </a:r>
          </a:p>
          <a:p>
            <a:pPr lvl="1"/>
            <a:r>
              <a:rPr lang="en-US" sz="2200" dirty="0"/>
              <a:t>Proactive enforcement of Covenants &amp; Rules (monthly visits to investigate suspected violations based on community liaison); initiate citations</a:t>
            </a:r>
          </a:p>
          <a:p>
            <a:pPr lvl="1"/>
            <a:r>
              <a:rPr lang="en-US" sz="2200" dirty="0"/>
              <a:t>Interact with homeowners and service providers.</a:t>
            </a:r>
          </a:p>
        </p:txBody>
      </p:sp>
    </p:spTree>
    <p:extLst>
      <p:ext uri="{BB962C8B-B14F-4D97-AF65-F5344CB8AC3E}">
        <p14:creationId xmlns:p14="http://schemas.microsoft.com/office/powerpoint/2010/main" val="33989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1832"/>
          </a:xfrm>
        </p:spPr>
        <p:txBody>
          <a:bodyPr>
            <a:normAutofit/>
          </a:bodyPr>
          <a:lstStyle/>
          <a:p>
            <a:r>
              <a:rPr lang="en-US" sz="4000" dirty="0"/>
              <a:t>COST-BENEFIT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7632"/>
            <a:ext cx="9601200" cy="42397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Objective view of contentious situations</a:t>
            </a:r>
          </a:p>
          <a:p>
            <a:pPr lvl="1"/>
            <a:r>
              <a:rPr lang="en-US" dirty="0"/>
              <a:t>New eyes of our procedures/policies</a:t>
            </a:r>
          </a:p>
          <a:p>
            <a:pPr lvl="1"/>
            <a:r>
              <a:rPr lang="en-US" dirty="0"/>
              <a:t>Vigorous enforcement of covenants, violations and delinquency management</a:t>
            </a:r>
          </a:p>
          <a:p>
            <a:pPr lvl="1"/>
            <a:r>
              <a:rPr lang="en-US" dirty="0"/>
              <a:t>Keeping EMHOA aware of industry and legislative changes</a:t>
            </a:r>
          </a:p>
          <a:p>
            <a:pPr lvl="1"/>
            <a:r>
              <a:rPr lang="en-US" dirty="0"/>
              <a:t>Help Board transitions</a:t>
            </a:r>
          </a:p>
          <a:p>
            <a:pPr lvl="1"/>
            <a:r>
              <a:rPr lang="en-US" dirty="0"/>
              <a:t>Reduction of legal expenses (proposed)</a:t>
            </a:r>
          </a:p>
          <a:p>
            <a:r>
              <a:rPr lang="en-US" dirty="0"/>
              <a:t>COSTS</a:t>
            </a:r>
          </a:p>
          <a:p>
            <a:pPr lvl="1"/>
            <a:r>
              <a:rPr lang="en-US" dirty="0"/>
              <a:t>Incremental financial cost of at least $18,600/year (assuming one or two visits/month for compliance assessment)</a:t>
            </a:r>
          </a:p>
          <a:p>
            <a:pPr lvl="1"/>
            <a:r>
              <a:rPr lang="en-US" dirty="0"/>
              <a:t>Replacement of accounting system, software, procedures, cost TBD</a:t>
            </a:r>
          </a:p>
          <a:p>
            <a:pPr lvl="1"/>
            <a:r>
              <a:rPr lang="en-US" dirty="0"/>
              <a:t>Review of Governing Documents, Policies, cost TBD</a:t>
            </a:r>
          </a:p>
          <a:p>
            <a:pPr lvl="1"/>
            <a:r>
              <a:rPr lang="en-US" dirty="0"/>
              <a:t>Creation of Rules, cost TBD</a:t>
            </a:r>
          </a:p>
        </p:txBody>
      </p:sp>
    </p:spTree>
    <p:extLst>
      <p:ext uri="{BB962C8B-B14F-4D97-AF65-F5344CB8AC3E}">
        <p14:creationId xmlns:p14="http://schemas.microsoft.com/office/powerpoint/2010/main" val="228287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CONCLUSION</a:t>
            </a:r>
            <a:br>
              <a:rPr lang="en-US" dirty="0"/>
            </a:br>
            <a:br>
              <a:rPr lang="en-US" dirty="0"/>
            </a:br>
            <a:r>
              <a:rPr lang="en-US" sz="2700" b="1" i="1" dirty="0"/>
              <a:t>The Board does not believe that EMHOA needs to:</a:t>
            </a:r>
            <a:br>
              <a:rPr lang="en-US" sz="2700" b="1" i="1" dirty="0"/>
            </a:br>
            <a:br>
              <a:rPr lang="en-US" sz="2700" b="1" i="1" dirty="0"/>
            </a:br>
            <a:endParaRPr lang="en-US" sz="27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Update the present accounting system and procedures</a:t>
            </a:r>
          </a:p>
          <a:p>
            <a:r>
              <a:rPr lang="en-US" sz="2400" dirty="0"/>
              <a:t>Change the current contracting of vendor process; PM/T does not propose an upgrade in the current process</a:t>
            </a:r>
          </a:p>
          <a:p>
            <a:r>
              <a:rPr lang="en-US" sz="2400" dirty="0"/>
              <a:t>Build Rules (beyond what are in the CCR’s, Bylaws, and currently exist) any faster than is currently happening</a:t>
            </a:r>
          </a:p>
          <a:p>
            <a:r>
              <a:rPr lang="en-US" sz="2400" dirty="0"/>
              <a:t>Add to or change the existing infrastructure to manage the business of the association.</a:t>
            </a:r>
          </a:p>
        </p:txBody>
      </p:sp>
    </p:spTree>
    <p:extLst>
      <p:ext uri="{BB962C8B-B14F-4D97-AF65-F5344CB8AC3E}">
        <p14:creationId xmlns:p14="http://schemas.microsoft.com/office/powerpoint/2010/main" val="365433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BOARD DECISION: </a:t>
            </a:r>
            <a:br>
              <a:rPr lang="en-US" sz="4000" dirty="0"/>
            </a:br>
            <a:r>
              <a:rPr lang="en-US" sz="4000" dirty="0"/>
              <a:t>Not to support retaining a professional manager</a:t>
            </a:r>
            <a:br>
              <a:rPr lang="en-US" sz="4000" dirty="0"/>
            </a:br>
            <a:br>
              <a:rPr lang="en-US" sz="24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cost-benefit analysis does not fiscally provide a sufficient reason to adopt the recommendation, there not being sufficient of an upgrade in value to justify the expense</a:t>
            </a:r>
          </a:p>
          <a:p>
            <a:r>
              <a:rPr lang="en-US" sz="2400" dirty="0"/>
              <a:t>As and when EMHOA is at a point in its development where members want to have minimum involvement in running the HOA and would therefore vote to retain a professional manager, the Board will certainly entertain the question again</a:t>
            </a:r>
          </a:p>
          <a:p>
            <a:r>
              <a:rPr lang="en-US" sz="2400" dirty="0"/>
              <a:t>The Board sincerely thanks the Committee for its work and recommendation.</a:t>
            </a:r>
          </a:p>
        </p:txBody>
      </p:sp>
    </p:spTree>
    <p:extLst>
      <p:ext uri="{BB962C8B-B14F-4D97-AF65-F5344CB8AC3E}">
        <p14:creationId xmlns:p14="http://schemas.microsoft.com/office/powerpoint/2010/main" val="21488945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76</TotalTime>
  <Words>389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      BOARD ANALYSIS &amp; DECISION ON RETENTION OF A PROFESSIONAL MANAGER FOR emhoa</vt:lpstr>
      <vt:lpstr>RECOMMENDATION based on a proposal from Property Management of Telluride (“PM/T”)</vt:lpstr>
      <vt:lpstr>COST-BENEFIT ANALYSIS</vt:lpstr>
      <vt:lpstr>BOARD CONCLUSION  The Board does not believe that EMHOA needs to:  </vt:lpstr>
      <vt:lpstr>BOARD DECISION:  Not to support retaining a professional manager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MANAGEMENT EXPLORATION COMMITTEE RECOMMENDATION</dc:title>
  <dc:creator>Test Test</dc:creator>
  <cp:lastModifiedBy>Kristi Martin</cp:lastModifiedBy>
  <cp:revision>23</cp:revision>
  <dcterms:created xsi:type="dcterms:W3CDTF">2020-06-21T16:08:57Z</dcterms:created>
  <dcterms:modified xsi:type="dcterms:W3CDTF">2020-09-02T03:15:00Z</dcterms:modified>
</cp:coreProperties>
</file>