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/>
    <p:restoredTop sz="94624"/>
  </p:normalViewPr>
  <p:slideViewPr>
    <p:cSldViewPr>
      <p:cViewPr varScale="1">
        <p:scale>
          <a:sx n="73" d="100"/>
          <a:sy n="73" d="100"/>
        </p:scale>
        <p:origin x="23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A94AEB-39DC-4261-94B5-760005D8D504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2CE3F0-FF40-4B92-A60D-C3D08352A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378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CE3F0-FF40-4B92-A60D-C3D08352A9E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821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B646-D911-4F7C-A0F3-0843DBC8B773}" type="datetimeFigureOut">
              <a:rPr lang="en-US" smtClean="0"/>
              <a:pPr/>
              <a:t>7/26/2021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66331-C226-4DAC-BA5D-2857F4BA2A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006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B646-D911-4F7C-A0F3-0843DBC8B773}" type="datetimeFigureOut">
              <a:rPr lang="en-US" smtClean="0"/>
              <a:pPr/>
              <a:t>7/26/2021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66331-C226-4DAC-BA5D-2857F4BA2A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600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B646-D911-4F7C-A0F3-0843DBC8B773}" type="datetimeFigureOut">
              <a:rPr lang="en-US" smtClean="0"/>
              <a:pPr/>
              <a:t>7/26/2021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66331-C226-4DAC-BA5D-2857F4BA2A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680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B646-D911-4F7C-A0F3-0843DBC8B773}" type="datetimeFigureOut">
              <a:rPr lang="en-US" smtClean="0"/>
              <a:pPr/>
              <a:t>7/26/2021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66331-C226-4DAC-BA5D-2857F4BA2A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072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B646-D911-4F7C-A0F3-0843DBC8B773}" type="datetimeFigureOut">
              <a:rPr lang="en-US" smtClean="0"/>
              <a:pPr/>
              <a:t>7/26/2021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66331-C226-4DAC-BA5D-2857F4BA2A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358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B646-D911-4F7C-A0F3-0843DBC8B773}" type="datetimeFigureOut">
              <a:rPr lang="en-US" smtClean="0"/>
              <a:pPr/>
              <a:t>7/26/2021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66331-C226-4DAC-BA5D-2857F4BA2A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940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B646-D911-4F7C-A0F3-0843DBC8B773}" type="datetimeFigureOut">
              <a:rPr lang="en-US" smtClean="0"/>
              <a:pPr/>
              <a:t>7/26/2021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66331-C226-4DAC-BA5D-2857F4BA2A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782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B646-D911-4F7C-A0F3-0843DBC8B773}" type="datetimeFigureOut">
              <a:rPr lang="en-US" smtClean="0"/>
              <a:pPr/>
              <a:t>7/26/2021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66331-C226-4DAC-BA5D-2857F4BA2A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837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B646-D911-4F7C-A0F3-0843DBC8B773}" type="datetimeFigureOut">
              <a:rPr lang="en-US" smtClean="0"/>
              <a:pPr/>
              <a:t>7/26/2021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66331-C226-4DAC-BA5D-2857F4BA2A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443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B646-D911-4F7C-A0F3-0843DBC8B773}" type="datetimeFigureOut">
              <a:rPr lang="en-US" smtClean="0"/>
              <a:pPr/>
              <a:t>7/26/2021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66331-C226-4DAC-BA5D-2857F4BA2A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639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B646-D911-4F7C-A0F3-0843DBC8B773}" type="datetimeFigureOut">
              <a:rPr lang="en-US" smtClean="0"/>
              <a:pPr/>
              <a:t>7/26/2021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66331-C226-4DAC-BA5D-2857F4BA2A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335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3B646-D911-4F7C-A0F3-0843DBC8B773}" type="datetimeFigureOut">
              <a:rPr lang="en-US" smtClean="0"/>
              <a:pPr/>
              <a:t>7/26/2021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66331-C226-4DAC-BA5D-2857F4BA2A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174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057400"/>
            <a:ext cx="6858000" cy="1604962"/>
          </a:xfrm>
        </p:spPr>
        <p:txBody>
          <a:bodyPr>
            <a:normAutofit/>
          </a:bodyPr>
          <a:lstStyle/>
          <a:p>
            <a:r>
              <a:rPr lang="en-US" dirty="0"/>
              <a:t>Elk Meadows HOA </a:t>
            </a:r>
            <a:r>
              <a:rPr lang="en-US" i="1" dirty="0"/>
              <a:t>Treasurer’s </a:t>
            </a:r>
            <a:r>
              <a:rPr lang="en-US" i="1" dirty="0" smtClean="0"/>
              <a:t>Report 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6400800" cy="2286000"/>
          </a:xfrm>
        </p:spPr>
        <p:txBody>
          <a:bodyPr>
            <a:noAutofit/>
          </a:bodyPr>
          <a:lstStyle/>
          <a:p>
            <a:pPr algn="l">
              <a:buFontTx/>
              <a:buChar char="-"/>
            </a:pPr>
            <a:r>
              <a:rPr lang="en-US" sz="2200" i="1" dirty="0"/>
              <a:t> </a:t>
            </a:r>
            <a:r>
              <a:rPr lang="en-US" sz="2200" i="1" dirty="0" smtClean="0"/>
              <a:t>2020 </a:t>
            </a:r>
            <a:r>
              <a:rPr lang="en-US" sz="2200" i="1" dirty="0"/>
              <a:t>Income &amp; Expenses versus Budget</a:t>
            </a:r>
          </a:p>
          <a:p>
            <a:pPr algn="l">
              <a:buFontTx/>
              <a:buChar char="-"/>
            </a:pPr>
            <a:endParaRPr lang="en-US" sz="500" i="1" dirty="0"/>
          </a:p>
          <a:p>
            <a:pPr algn="l">
              <a:buFontTx/>
              <a:buChar char="-"/>
            </a:pPr>
            <a:r>
              <a:rPr lang="en-US" sz="2200" i="1" dirty="0"/>
              <a:t> </a:t>
            </a:r>
            <a:r>
              <a:rPr lang="en-US" sz="2200" i="1" dirty="0" smtClean="0"/>
              <a:t>2020 </a:t>
            </a:r>
            <a:r>
              <a:rPr lang="en-US" sz="2200" i="1" dirty="0"/>
              <a:t>to </a:t>
            </a:r>
            <a:r>
              <a:rPr lang="en-US" sz="2200" i="1" dirty="0" smtClean="0"/>
              <a:t>2019 </a:t>
            </a:r>
            <a:r>
              <a:rPr lang="en-US" sz="2200" i="1" dirty="0"/>
              <a:t>Comparison</a:t>
            </a:r>
          </a:p>
          <a:p>
            <a:pPr algn="l">
              <a:buFontTx/>
              <a:buChar char="-"/>
            </a:pPr>
            <a:endParaRPr lang="en-US" sz="500" i="1" dirty="0"/>
          </a:p>
          <a:p>
            <a:pPr algn="l">
              <a:buFontTx/>
              <a:buChar char="-"/>
            </a:pPr>
            <a:r>
              <a:rPr lang="en-US" sz="2200" i="1" dirty="0"/>
              <a:t> </a:t>
            </a:r>
            <a:r>
              <a:rPr lang="en-US" sz="2200" i="1" dirty="0" smtClean="0"/>
              <a:t>2021 </a:t>
            </a:r>
            <a:r>
              <a:rPr lang="en-US" sz="2200" i="1" dirty="0"/>
              <a:t>Expectations</a:t>
            </a:r>
          </a:p>
          <a:p>
            <a:pPr algn="l">
              <a:buFontTx/>
              <a:buChar char="-"/>
            </a:pPr>
            <a:endParaRPr lang="en-US" sz="500" i="1" dirty="0"/>
          </a:p>
          <a:p>
            <a:pPr algn="l">
              <a:buFontTx/>
              <a:buChar char="-"/>
            </a:pPr>
            <a:r>
              <a:rPr lang="en-US" sz="2200" i="1" dirty="0"/>
              <a:t> </a:t>
            </a:r>
            <a:r>
              <a:rPr lang="en-US" sz="2200" i="1" dirty="0" smtClean="0"/>
              <a:t>2022 Budget</a:t>
            </a:r>
            <a:endParaRPr lang="en-US" sz="2200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2020 Actual versus Budget -                                       </a:t>
            </a:r>
            <a:r>
              <a:rPr lang="en-US" sz="1600" i="1" dirty="0" smtClean="0"/>
              <a:t>Water system, legal &amp; professional over; snow plowing under Budget </a:t>
            </a:r>
            <a:endParaRPr lang="en-US" sz="1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47800"/>
            <a:ext cx="7886700" cy="5105400"/>
          </a:xfrm>
        </p:spPr>
        <p:txBody>
          <a:bodyPr>
            <a:normAutofit fontScale="77500" lnSpcReduction="20000"/>
          </a:bodyPr>
          <a:lstStyle/>
          <a:p>
            <a:pPr lvl="4">
              <a:buNone/>
            </a:pPr>
            <a:r>
              <a:rPr lang="en-US" dirty="0"/>
              <a:t>					</a:t>
            </a:r>
            <a:r>
              <a:rPr lang="en-US" sz="2400" b="1" dirty="0"/>
              <a:t>Actual		Budget</a:t>
            </a:r>
            <a:endParaRPr lang="en-US" sz="1800" b="1" dirty="0"/>
          </a:p>
          <a:p>
            <a:pPr lvl="4">
              <a:buNone/>
            </a:pPr>
            <a:endParaRPr lang="en-US" sz="500" b="1" dirty="0"/>
          </a:p>
          <a:p>
            <a:r>
              <a:rPr lang="en-US" sz="1900" b="1" dirty="0"/>
              <a:t>Income</a:t>
            </a:r>
            <a:r>
              <a:rPr lang="en-US" sz="1900" dirty="0"/>
              <a:t> (Dues,  Other)			</a:t>
            </a:r>
            <a:r>
              <a:rPr lang="en-US" sz="1900" b="1" dirty="0" smtClean="0"/>
              <a:t>$211,000	</a:t>
            </a:r>
            <a:r>
              <a:rPr lang="en-US" sz="1900" b="1" dirty="0"/>
              <a:t>	</a:t>
            </a:r>
            <a:r>
              <a:rPr lang="en-US" sz="1900" b="1" dirty="0" smtClean="0"/>
              <a:t>$203,938</a:t>
            </a:r>
            <a:endParaRPr lang="en-US" sz="1900" b="1" dirty="0"/>
          </a:p>
          <a:p>
            <a:pPr lvl="1"/>
            <a:r>
              <a:rPr lang="en-US" sz="1600" dirty="0"/>
              <a:t>Operating Income			 </a:t>
            </a:r>
            <a:r>
              <a:rPr lang="en-US" sz="1600" dirty="0" smtClean="0"/>
              <a:t>                $125,441</a:t>
            </a:r>
            <a:r>
              <a:rPr lang="en-US" sz="1600" dirty="0"/>
              <a:t>	 </a:t>
            </a:r>
            <a:r>
              <a:rPr lang="en-US" sz="1600" dirty="0" smtClean="0"/>
              <a:t>               	                 $118,380</a:t>
            </a:r>
          </a:p>
          <a:p>
            <a:pPr lvl="1"/>
            <a:r>
              <a:rPr lang="en-US" sz="1600" dirty="0" smtClean="0"/>
              <a:t>USDA Loan Payment				$59,847			$59,847</a:t>
            </a:r>
          </a:p>
          <a:p>
            <a:pPr lvl="1"/>
            <a:r>
              <a:rPr lang="en-US" sz="1600" dirty="0" smtClean="0"/>
              <a:t>Reserves</a:t>
            </a:r>
            <a:r>
              <a:rPr lang="en-US" sz="1600" dirty="0"/>
              <a:t>					</a:t>
            </a:r>
            <a:r>
              <a:rPr lang="en-US" sz="1600" dirty="0" smtClean="0"/>
              <a:t>$25,711</a:t>
            </a:r>
            <a:r>
              <a:rPr lang="en-US" sz="1600" dirty="0"/>
              <a:t>			</a:t>
            </a:r>
            <a:r>
              <a:rPr lang="en-US" sz="1600" dirty="0" smtClean="0"/>
              <a:t>$25,711</a:t>
            </a:r>
          </a:p>
          <a:p>
            <a:pPr lvl="1"/>
            <a:r>
              <a:rPr lang="en-US" sz="1600" dirty="0" smtClean="0"/>
              <a:t>USDA Loan </a:t>
            </a:r>
            <a:r>
              <a:rPr lang="en-US" sz="1600" dirty="0" err="1" smtClean="0"/>
              <a:t>Paydown</a:t>
            </a:r>
            <a:r>
              <a:rPr lang="en-US" sz="1600" dirty="0" smtClean="0"/>
              <a:t> (pass through)			$14,760			$15,240			</a:t>
            </a:r>
            <a:endParaRPr lang="en-US" sz="900" dirty="0"/>
          </a:p>
          <a:p>
            <a:r>
              <a:rPr lang="en-US" sz="1900" b="1" dirty="0"/>
              <a:t>Expenses</a:t>
            </a:r>
          </a:p>
          <a:p>
            <a:pPr lvl="1"/>
            <a:r>
              <a:rPr lang="en-US" sz="1600" dirty="0"/>
              <a:t>Interest Expense on Loans, </a:t>
            </a:r>
            <a:r>
              <a:rPr lang="en-US" sz="1600" dirty="0" err="1"/>
              <a:t>etc</a:t>
            </a:r>
            <a:r>
              <a:rPr lang="en-US" sz="1600" dirty="0"/>
              <a:t>			$</a:t>
            </a:r>
            <a:r>
              <a:rPr lang="en-US" sz="1600" dirty="0" smtClean="0"/>
              <a:t>44,636</a:t>
            </a:r>
            <a:r>
              <a:rPr lang="en-US" sz="1600" dirty="0"/>
              <a:t>			</a:t>
            </a:r>
            <a:r>
              <a:rPr lang="en-US" sz="1600" dirty="0" smtClean="0"/>
              <a:t>$44,320</a:t>
            </a:r>
            <a:endParaRPr lang="en-US" sz="1600" dirty="0"/>
          </a:p>
          <a:p>
            <a:pPr lvl="1"/>
            <a:r>
              <a:rPr lang="en-US" sz="1600" dirty="0"/>
              <a:t>Water system </a:t>
            </a:r>
          </a:p>
          <a:p>
            <a:pPr lvl="2"/>
            <a:r>
              <a:rPr lang="en-US" sz="1200" dirty="0"/>
              <a:t>Maintenance, repair, utilities			</a:t>
            </a:r>
            <a:r>
              <a:rPr lang="en-US" dirty="0" smtClean="0"/>
              <a:t>$20,645</a:t>
            </a:r>
            <a:r>
              <a:rPr lang="en-US" dirty="0"/>
              <a:t>			</a:t>
            </a:r>
            <a:r>
              <a:rPr lang="en-US" dirty="0" smtClean="0"/>
              <a:t>$14,300</a:t>
            </a:r>
            <a:endParaRPr lang="en-US" dirty="0"/>
          </a:p>
          <a:p>
            <a:pPr lvl="2"/>
            <a:r>
              <a:rPr lang="en-US" sz="1200" dirty="0"/>
              <a:t>Regulatory (Includes license, insurance, testing, …) 	</a:t>
            </a:r>
            <a:r>
              <a:rPr lang="en-US" sz="1200" dirty="0" smtClean="0"/>
              <a:t>	</a:t>
            </a:r>
            <a:r>
              <a:rPr lang="en-US" dirty="0" smtClean="0"/>
              <a:t>$ </a:t>
            </a:r>
            <a:r>
              <a:rPr lang="en-US" dirty="0"/>
              <a:t> </a:t>
            </a:r>
            <a:r>
              <a:rPr lang="en-US" dirty="0" smtClean="0"/>
              <a:t>6,389</a:t>
            </a:r>
            <a:r>
              <a:rPr lang="en-US" dirty="0"/>
              <a:t>			$ </a:t>
            </a:r>
            <a:r>
              <a:rPr lang="en-US" dirty="0" smtClean="0"/>
              <a:t> 6,000</a:t>
            </a:r>
          </a:p>
          <a:p>
            <a:pPr lvl="2"/>
            <a:r>
              <a:rPr lang="en-US" sz="1200" dirty="0" smtClean="0"/>
              <a:t>Capital Improvements (completing power to water tank, sys upgrade)	</a:t>
            </a:r>
            <a:r>
              <a:rPr lang="en-US" dirty="0" smtClean="0"/>
              <a:t>$  7,084			$ - </a:t>
            </a:r>
          </a:p>
          <a:p>
            <a:pPr lvl="1"/>
            <a:r>
              <a:rPr lang="en-US" sz="1600" dirty="0" smtClean="0"/>
              <a:t>Sewer system </a:t>
            </a:r>
          </a:p>
          <a:p>
            <a:pPr lvl="2"/>
            <a:r>
              <a:rPr lang="en-US" sz="1200" dirty="0" smtClean="0"/>
              <a:t>Maintenance</a:t>
            </a:r>
            <a:r>
              <a:rPr lang="en-US" sz="1200" dirty="0"/>
              <a:t>, repair, utilities			</a:t>
            </a:r>
            <a:r>
              <a:rPr lang="en-US" sz="1600" dirty="0" smtClean="0"/>
              <a:t>$ 6,827</a:t>
            </a:r>
            <a:r>
              <a:rPr lang="en-US" sz="1600" dirty="0"/>
              <a:t>			</a:t>
            </a:r>
            <a:r>
              <a:rPr lang="en-US" sz="1600" dirty="0" smtClean="0"/>
              <a:t>$10,300</a:t>
            </a:r>
            <a:endParaRPr lang="en-US" sz="1600" dirty="0"/>
          </a:p>
          <a:p>
            <a:pPr lvl="2"/>
            <a:r>
              <a:rPr lang="en-US" sz="1200" dirty="0"/>
              <a:t>Regulatory (Includes license, insurance, testing, </a:t>
            </a:r>
            <a:r>
              <a:rPr lang="en-US" sz="1200" dirty="0" smtClean="0"/>
              <a:t>…)	</a:t>
            </a:r>
            <a:r>
              <a:rPr lang="en-US" sz="1200" dirty="0"/>
              <a:t>	</a:t>
            </a:r>
            <a:r>
              <a:rPr lang="en-US" sz="1600" dirty="0"/>
              <a:t>$ </a:t>
            </a:r>
            <a:r>
              <a:rPr lang="en-US" sz="1600" dirty="0" smtClean="0"/>
              <a:t>9,045</a:t>
            </a:r>
            <a:r>
              <a:rPr lang="en-US" sz="1600" dirty="0"/>
              <a:t>			</a:t>
            </a:r>
            <a:r>
              <a:rPr lang="en-US" sz="1600" dirty="0" smtClean="0"/>
              <a:t>$10,400</a:t>
            </a:r>
            <a:endParaRPr lang="en-US" sz="1600" dirty="0"/>
          </a:p>
          <a:p>
            <a:pPr lvl="1"/>
            <a:r>
              <a:rPr lang="en-US" sz="1600" dirty="0"/>
              <a:t>Road </a:t>
            </a:r>
            <a:r>
              <a:rPr lang="en-US" sz="1600" dirty="0" smtClean="0"/>
              <a:t>maintenance </a:t>
            </a:r>
            <a:r>
              <a:rPr lang="en-US" sz="1200" dirty="0" smtClean="0"/>
              <a:t>(access to lots 12, 13)  </a:t>
            </a:r>
            <a:r>
              <a:rPr lang="en-US" sz="1600" dirty="0"/>
              <a:t>		</a:t>
            </a:r>
            <a:r>
              <a:rPr lang="en-US" sz="1600" dirty="0" smtClean="0"/>
              <a:t>$19,500		</a:t>
            </a:r>
            <a:r>
              <a:rPr lang="en-US" sz="1600" dirty="0"/>
              <a:t>	</a:t>
            </a:r>
            <a:r>
              <a:rPr lang="en-US" sz="1600" dirty="0" smtClean="0"/>
              <a:t>$20,000</a:t>
            </a:r>
            <a:endParaRPr lang="en-US" sz="1600" dirty="0"/>
          </a:p>
          <a:p>
            <a:pPr lvl="1"/>
            <a:r>
              <a:rPr lang="en-US" dirty="0"/>
              <a:t>General Operations (significant)</a:t>
            </a:r>
          </a:p>
          <a:p>
            <a:pPr lvl="2"/>
            <a:r>
              <a:rPr lang="en-US" dirty="0"/>
              <a:t>Accounting				$ </a:t>
            </a:r>
            <a:r>
              <a:rPr lang="en-US" dirty="0" smtClean="0"/>
              <a:t>10,500</a:t>
            </a:r>
            <a:r>
              <a:rPr lang="en-US" dirty="0"/>
              <a:t>			$ </a:t>
            </a:r>
            <a:r>
              <a:rPr lang="en-US" dirty="0" smtClean="0"/>
              <a:t>12,000</a:t>
            </a:r>
            <a:endParaRPr lang="en-US" dirty="0"/>
          </a:p>
          <a:p>
            <a:pPr lvl="2"/>
            <a:r>
              <a:rPr lang="en-US" dirty="0" smtClean="0"/>
              <a:t>Insurance </a:t>
            </a:r>
            <a:r>
              <a:rPr lang="en-US" sz="1300" dirty="0" smtClean="0"/>
              <a:t>(General Liability, Directors &amp; Officers)</a:t>
            </a:r>
            <a:r>
              <a:rPr lang="en-US" dirty="0"/>
              <a:t>	</a:t>
            </a:r>
            <a:r>
              <a:rPr lang="en-US" dirty="0" smtClean="0"/>
              <a:t>$ 15,641</a:t>
            </a:r>
            <a:r>
              <a:rPr lang="en-US" dirty="0"/>
              <a:t>			</a:t>
            </a:r>
            <a:r>
              <a:rPr lang="en-US" dirty="0" smtClean="0"/>
              <a:t>$ 13,000</a:t>
            </a:r>
            <a:endParaRPr lang="en-US" dirty="0"/>
          </a:p>
          <a:p>
            <a:pPr lvl="2"/>
            <a:r>
              <a:rPr lang="en-US" dirty="0"/>
              <a:t>Legal &amp; professional			</a:t>
            </a:r>
            <a:r>
              <a:rPr lang="en-US" dirty="0" smtClean="0"/>
              <a:t>$ 24,805</a:t>
            </a:r>
            <a:r>
              <a:rPr lang="en-US" dirty="0"/>
              <a:t>			</a:t>
            </a:r>
            <a:r>
              <a:rPr lang="en-US" dirty="0" smtClean="0"/>
              <a:t>$ 10,000 </a:t>
            </a:r>
            <a:endParaRPr lang="en-US" dirty="0"/>
          </a:p>
          <a:p>
            <a:pPr lvl="2"/>
            <a:r>
              <a:rPr lang="en-US" dirty="0"/>
              <a:t>Snow Plowing				$ </a:t>
            </a:r>
            <a:r>
              <a:rPr lang="en-US" dirty="0" smtClean="0"/>
              <a:t>10,106</a:t>
            </a:r>
            <a:r>
              <a:rPr lang="en-US" dirty="0"/>
              <a:t>			</a:t>
            </a:r>
            <a:r>
              <a:rPr lang="en-US" dirty="0" smtClean="0"/>
              <a:t>$ 14,000 </a:t>
            </a:r>
            <a:endParaRPr lang="en-US" dirty="0"/>
          </a:p>
          <a:p>
            <a:r>
              <a:rPr lang="en-US" sz="1900" b="1" dirty="0"/>
              <a:t>End-of-Year Expenses			</a:t>
            </a:r>
            <a:r>
              <a:rPr lang="en-US" sz="1900" b="1" dirty="0" smtClean="0"/>
              <a:t>$176,389	 </a:t>
            </a:r>
            <a:r>
              <a:rPr lang="en-US" sz="1900" b="1" dirty="0"/>
              <a:t>		</a:t>
            </a:r>
            <a:r>
              <a:rPr lang="en-US" sz="1900" b="1" dirty="0" smtClean="0"/>
              <a:t>$167,113 </a:t>
            </a:r>
            <a:endParaRPr lang="en-US" sz="1200" dirty="0"/>
          </a:p>
          <a:p>
            <a:pPr marL="0" indent="0">
              <a:buNone/>
            </a:pPr>
            <a:r>
              <a:rPr lang="en-US" sz="1200" dirty="0"/>
              <a:t>	unadjusted for debt cost, </a:t>
            </a:r>
            <a:r>
              <a:rPr lang="en-US" sz="1200" dirty="0" smtClean="0"/>
              <a:t>depreciation</a:t>
            </a:r>
            <a:endParaRPr lang="en-US" sz="900" dirty="0"/>
          </a:p>
          <a:p>
            <a:pPr marL="342900" lvl="1" indent="0">
              <a:buNone/>
            </a:pPr>
            <a:endParaRPr lang="en-US" sz="1800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54074"/>
          </a:xfrm>
        </p:spPr>
        <p:txBody>
          <a:bodyPr>
            <a:normAutofit/>
          </a:bodyPr>
          <a:lstStyle/>
          <a:p>
            <a:r>
              <a:rPr lang="en-US" dirty="0" smtClean="0"/>
              <a:t>2020 </a:t>
            </a:r>
            <a:r>
              <a:rPr lang="en-US" dirty="0"/>
              <a:t>versus </a:t>
            </a:r>
            <a:r>
              <a:rPr lang="en-US" dirty="0" smtClean="0"/>
              <a:t>2019 Actuals -                                              </a:t>
            </a:r>
            <a:r>
              <a:rPr lang="en-US" sz="1600" i="1" dirty="0" smtClean="0"/>
              <a:t>Water &amp; sewer system maintenance up; legal &amp; professional, snow plowing down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19202"/>
            <a:ext cx="7886700" cy="4957762"/>
          </a:xfrm>
        </p:spPr>
        <p:txBody>
          <a:bodyPr>
            <a:normAutofit fontScale="85000" lnSpcReduction="20000"/>
          </a:bodyPr>
          <a:lstStyle/>
          <a:p>
            <a:pPr lvl="4">
              <a:buNone/>
            </a:pPr>
            <a:r>
              <a:rPr lang="en-US" dirty="0"/>
              <a:t>					</a:t>
            </a:r>
            <a:r>
              <a:rPr lang="en-US" sz="2400" b="1" dirty="0" smtClean="0"/>
              <a:t>2020			2019</a:t>
            </a:r>
            <a:r>
              <a:rPr lang="en-US" sz="2400" b="1" dirty="0"/>
              <a:t>			</a:t>
            </a:r>
            <a:endParaRPr lang="en-US" sz="900" b="1" dirty="0"/>
          </a:p>
          <a:p>
            <a:r>
              <a:rPr lang="en-US" sz="1900" b="1" dirty="0"/>
              <a:t>Income (Dues,  Other)			</a:t>
            </a:r>
            <a:r>
              <a:rPr lang="en-US" sz="1900" b="1" dirty="0" smtClean="0"/>
              <a:t>$211,000	</a:t>
            </a:r>
            <a:r>
              <a:rPr lang="en-US" sz="1900" b="1" dirty="0"/>
              <a:t>	</a:t>
            </a:r>
            <a:r>
              <a:rPr lang="en-US" sz="1900" b="1" dirty="0" smtClean="0"/>
              <a:t>$188,197</a:t>
            </a:r>
            <a:endParaRPr lang="en-US" sz="1500" b="1" dirty="0"/>
          </a:p>
          <a:p>
            <a:pPr lvl="1"/>
            <a:r>
              <a:rPr lang="en-US" sz="1300" dirty="0"/>
              <a:t>Operating Income			 </a:t>
            </a:r>
            <a:r>
              <a:rPr lang="en-US" sz="1300" dirty="0" smtClean="0"/>
              <a:t>                  $125,441</a:t>
            </a:r>
            <a:r>
              <a:rPr lang="en-US" sz="1300" dirty="0"/>
              <a:t>			</a:t>
            </a:r>
            <a:r>
              <a:rPr lang="en-US" sz="1300" dirty="0" smtClean="0"/>
              <a:t>$102,639</a:t>
            </a:r>
            <a:endParaRPr lang="en-US" sz="1300" dirty="0"/>
          </a:p>
          <a:p>
            <a:pPr lvl="1"/>
            <a:r>
              <a:rPr lang="en-US" sz="1300" dirty="0" smtClean="0"/>
              <a:t>USDA </a:t>
            </a:r>
            <a:r>
              <a:rPr lang="en-US" sz="1300" dirty="0"/>
              <a:t>Loan Payment				$59,847			</a:t>
            </a:r>
            <a:r>
              <a:rPr lang="en-US" sz="1300" dirty="0" smtClean="0"/>
              <a:t>$ 59,847</a:t>
            </a:r>
            <a:endParaRPr lang="en-US" sz="1300" dirty="0"/>
          </a:p>
          <a:p>
            <a:pPr lvl="1"/>
            <a:r>
              <a:rPr lang="en-US" sz="1300" dirty="0"/>
              <a:t>Required Reserves (USDA, other)			</a:t>
            </a:r>
            <a:r>
              <a:rPr lang="en-US" sz="1300" dirty="0" smtClean="0"/>
              <a:t>$25,711</a:t>
            </a:r>
            <a:r>
              <a:rPr lang="en-US" sz="1300" dirty="0"/>
              <a:t>			</a:t>
            </a:r>
            <a:r>
              <a:rPr lang="en-US" sz="1300" dirty="0" smtClean="0"/>
              <a:t>$ 25,711</a:t>
            </a:r>
            <a:endParaRPr lang="en-US" sz="1300" dirty="0"/>
          </a:p>
          <a:p>
            <a:r>
              <a:rPr lang="en-US" sz="1900" b="1" dirty="0"/>
              <a:t>Expenses</a:t>
            </a:r>
          </a:p>
          <a:p>
            <a:pPr lvl="1"/>
            <a:r>
              <a:rPr lang="en-US" sz="1600" dirty="0"/>
              <a:t>Interest Expense on Loans		 </a:t>
            </a:r>
            <a:r>
              <a:rPr lang="en-US" sz="1600" dirty="0" smtClean="0"/>
              <a:t>             $44,636</a:t>
            </a:r>
            <a:r>
              <a:rPr lang="en-US" sz="1600" dirty="0"/>
              <a:t>			</a:t>
            </a:r>
            <a:r>
              <a:rPr lang="en-US" sz="1600" dirty="0" smtClean="0"/>
              <a:t>$44,238</a:t>
            </a:r>
            <a:endParaRPr lang="en-US" sz="1600" dirty="0"/>
          </a:p>
          <a:p>
            <a:pPr lvl="1"/>
            <a:r>
              <a:rPr lang="en-US" sz="1600" dirty="0"/>
              <a:t>Water system </a:t>
            </a:r>
          </a:p>
          <a:p>
            <a:pPr lvl="2"/>
            <a:r>
              <a:rPr lang="en-US" sz="1200" dirty="0"/>
              <a:t>Maintenance, repair, utilities			</a:t>
            </a:r>
            <a:r>
              <a:rPr lang="en-US" sz="1300" dirty="0" smtClean="0"/>
              <a:t>$ 20,645</a:t>
            </a:r>
            <a:r>
              <a:rPr lang="en-US" sz="1300" dirty="0"/>
              <a:t>			</a:t>
            </a:r>
            <a:r>
              <a:rPr lang="en-US" sz="1300" dirty="0" smtClean="0"/>
              <a:t>$ 9,774</a:t>
            </a:r>
            <a:endParaRPr lang="en-US" sz="1300" dirty="0"/>
          </a:p>
          <a:p>
            <a:pPr lvl="2"/>
            <a:r>
              <a:rPr lang="en-US" sz="1200" dirty="0"/>
              <a:t>Regulatory (Includes, license, insurance, testing, …) 	</a:t>
            </a:r>
            <a:r>
              <a:rPr lang="en-US" sz="1300" dirty="0" smtClean="0"/>
              <a:t>$   6,389</a:t>
            </a:r>
            <a:r>
              <a:rPr lang="en-US" sz="1300" dirty="0"/>
              <a:t>			</a:t>
            </a:r>
            <a:r>
              <a:rPr lang="en-US" sz="1300" dirty="0" smtClean="0"/>
              <a:t>$11,180</a:t>
            </a:r>
          </a:p>
          <a:p>
            <a:pPr lvl="2"/>
            <a:r>
              <a:rPr lang="en-US" sz="1200" dirty="0" smtClean="0"/>
              <a:t>Capital Improvements	(power to tank, </a:t>
            </a:r>
            <a:r>
              <a:rPr lang="en-US" sz="1200" dirty="0" err="1" smtClean="0"/>
              <a:t>etc</a:t>
            </a:r>
            <a:r>
              <a:rPr lang="en-US" sz="1200" dirty="0" smtClean="0"/>
              <a:t>)		</a:t>
            </a:r>
            <a:r>
              <a:rPr lang="en-US" sz="1300" dirty="0" smtClean="0"/>
              <a:t>$   7,084 (sys upgrade)</a:t>
            </a:r>
            <a:r>
              <a:rPr lang="en-US" sz="1200" dirty="0"/>
              <a:t>	</a:t>
            </a:r>
            <a:r>
              <a:rPr lang="en-US" sz="1200" dirty="0" smtClean="0"/>
              <a:t>	</a:t>
            </a:r>
            <a:r>
              <a:rPr lang="en-US" sz="1300" dirty="0" smtClean="0"/>
              <a:t>$19,236 (fence)</a:t>
            </a:r>
            <a:endParaRPr lang="en-US" sz="1300" dirty="0"/>
          </a:p>
          <a:p>
            <a:pPr lvl="1"/>
            <a:r>
              <a:rPr lang="en-US" sz="1600" dirty="0"/>
              <a:t>Sewer system</a:t>
            </a:r>
          </a:p>
          <a:p>
            <a:pPr lvl="2"/>
            <a:r>
              <a:rPr lang="en-US" sz="1400" dirty="0"/>
              <a:t>Maintenance, repair, utilities			</a:t>
            </a:r>
            <a:r>
              <a:rPr lang="en-US" sz="1300" dirty="0"/>
              <a:t>$ </a:t>
            </a:r>
            <a:r>
              <a:rPr lang="en-US" sz="1300" dirty="0" smtClean="0"/>
              <a:t>6,827</a:t>
            </a:r>
            <a:r>
              <a:rPr lang="en-US" sz="1300" dirty="0"/>
              <a:t>			$  </a:t>
            </a:r>
            <a:r>
              <a:rPr lang="en-US" sz="1300" dirty="0" smtClean="0"/>
              <a:t>1,391</a:t>
            </a:r>
            <a:endParaRPr lang="en-US" sz="1300" dirty="0"/>
          </a:p>
          <a:p>
            <a:pPr lvl="2"/>
            <a:r>
              <a:rPr lang="en-US" sz="1400" dirty="0"/>
              <a:t>Regulatory (Includes license, insurance, testing, …)	</a:t>
            </a:r>
            <a:r>
              <a:rPr lang="en-US" sz="1300" dirty="0"/>
              <a:t>$ </a:t>
            </a:r>
            <a:r>
              <a:rPr lang="en-US" sz="1300" dirty="0" smtClean="0"/>
              <a:t>9,045</a:t>
            </a:r>
            <a:r>
              <a:rPr lang="en-US" sz="1300" dirty="0"/>
              <a:t>			$  </a:t>
            </a:r>
            <a:r>
              <a:rPr lang="en-US" sz="1300" dirty="0" smtClean="0"/>
              <a:t>8,506</a:t>
            </a:r>
            <a:r>
              <a:rPr lang="en-US" sz="1400" dirty="0"/>
              <a:t>	</a:t>
            </a:r>
          </a:p>
          <a:p>
            <a:pPr lvl="1"/>
            <a:r>
              <a:rPr lang="en-US" sz="1600" dirty="0"/>
              <a:t>Road maintenance				</a:t>
            </a:r>
            <a:r>
              <a:rPr lang="en-US" sz="1300" dirty="0" smtClean="0"/>
              <a:t>$19,500 (access to 12, 13)	$12,804</a:t>
            </a:r>
            <a:r>
              <a:rPr lang="en-US" sz="1600" dirty="0"/>
              <a:t>	</a:t>
            </a:r>
          </a:p>
          <a:p>
            <a:pPr lvl="1"/>
            <a:r>
              <a:rPr lang="en-US" sz="1600" dirty="0"/>
              <a:t>Significant General Operations</a:t>
            </a:r>
          </a:p>
          <a:p>
            <a:pPr lvl="2"/>
            <a:r>
              <a:rPr lang="en-US" dirty="0"/>
              <a:t>Accounting 				</a:t>
            </a:r>
            <a:r>
              <a:rPr lang="en-US" sz="1300" dirty="0" smtClean="0"/>
              <a:t>$10,500</a:t>
            </a:r>
            <a:r>
              <a:rPr lang="en-US" sz="1300" dirty="0"/>
              <a:t>			$ </a:t>
            </a:r>
            <a:r>
              <a:rPr lang="en-US" sz="1300" dirty="0" smtClean="0"/>
              <a:t>10,457</a:t>
            </a:r>
            <a:endParaRPr lang="en-US" sz="1300" dirty="0"/>
          </a:p>
          <a:p>
            <a:pPr lvl="2"/>
            <a:r>
              <a:rPr lang="en-US" dirty="0"/>
              <a:t>Management/Governing Doc’s		</a:t>
            </a:r>
            <a:r>
              <a:rPr lang="en-US" sz="1300" dirty="0" smtClean="0"/>
              <a:t>$ -</a:t>
            </a:r>
            <a:r>
              <a:rPr lang="en-US" sz="1300" dirty="0"/>
              <a:t>			$ </a:t>
            </a:r>
            <a:r>
              <a:rPr lang="en-US" sz="1300" dirty="0" smtClean="0"/>
              <a:t>  4,558 </a:t>
            </a:r>
            <a:endParaRPr lang="en-US" sz="1300" dirty="0"/>
          </a:p>
          <a:p>
            <a:pPr lvl="2"/>
            <a:r>
              <a:rPr lang="en-US" dirty="0"/>
              <a:t>Insurance				</a:t>
            </a:r>
            <a:r>
              <a:rPr lang="en-US" sz="1300" dirty="0"/>
              <a:t>$</a:t>
            </a:r>
            <a:r>
              <a:rPr lang="en-US" sz="1300" dirty="0" smtClean="0"/>
              <a:t>15,641</a:t>
            </a:r>
            <a:r>
              <a:rPr lang="en-US" sz="1300" dirty="0"/>
              <a:t>			$ </a:t>
            </a:r>
            <a:r>
              <a:rPr lang="en-US" sz="1300" dirty="0" smtClean="0"/>
              <a:t>14,153 </a:t>
            </a:r>
            <a:endParaRPr lang="en-US" sz="1300" dirty="0"/>
          </a:p>
          <a:p>
            <a:pPr lvl="2"/>
            <a:r>
              <a:rPr lang="en-US" dirty="0"/>
              <a:t>Legal &amp; professional			</a:t>
            </a:r>
            <a:r>
              <a:rPr lang="en-US" sz="1300" dirty="0" smtClean="0"/>
              <a:t>$24,805</a:t>
            </a:r>
            <a:r>
              <a:rPr lang="en-US" sz="1300" dirty="0"/>
              <a:t>			$ </a:t>
            </a:r>
            <a:r>
              <a:rPr lang="en-US" sz="1300" dirty="0" smtClean="0"/>
              <a:t>27,002</a:t>
            </a:r>
            <a:endParaRPr lang="en-US" sz="1300" dirty="0"/>
          </a:p>
          <a:p>
            <a:pPr lvl="2"/>
            <a:r>
              <a:rPr lang="en-US" dirty="0"/>
              <a:t>Snow Plowing				</a:t>
            </a:r>
            <a:r>
              <a:rPr lang="en-US" sz="1300" dirty="0" smtClean="0"/>
              <a:t>$10,106</a:t>
            </a:r>
            <a:r>
              <a:rPr lang="en-US" sz="1300" dirty="0"/>
              <a:t>			</a:t>
            </a:r>
            <a:r>
              <a:rPr lang="en-US" sz="1300" dirty="0" smtClean="0"/>
              <a:t>$ 18,760 </a:t>
            </a:r>
            <a:endParaRPr lang="en-US" sz="1300" dirty="0"/>
          </a:p>
          <a:p>
            <a:r>
              <a:rPr lang="en-US" sz="1900" b="1" dirty="0"/>
              <a:t>End-of-Year (total) Expenses		 $</a:t>
            </a:r>
            <a:r>
              <a:rPr lang="en-US" sz="1900" b="1" dirty="0" smtClean="0"/>
              <a:t>176,389 </a:t>
            </a:r>
            <a:r>
              <a:rPr lang="en-US" sz="1900" b="1" dirty="0"/>
              <a:t>		</a:t>
            </a:r>
            <a:r>
              <a:rPr lang="en-US" sz="1900" b="1" dirty="0" smtClean="0"/>
              <a:t>$186,529</a:t>
            </a:r>
            <a:endParaRPr lang="en-US" sz="1900" b="1" dirty="0"/>
          </a:p>
          <a:p>
            <a:pPr marL="0" indent="0">
              <a:buNone/>
            </a:pPr>
            <a:r>
              <a:rPr lang="en-US" sz="1900" b="1" dirty="0"/>
              <a:t>	</a:t>
            </a:r>
            <a:r>
              <a:rPr lang="en-US" sz="1300" dirty="0"/>
              <a:t>unadjusted for debt cost, depreciation</a:t>
            </a:r>
            <a:endParaRPr lang="en-US" sz="1300" b="1" dirty="0"/>
          </a:p>
          <a:p>
            <a:pPr marL="0" indent="0">
              <a:buNone/>
            </a:pPr>
            <a:endParaRPr lang="en-US" sz="15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965" y="381000"/>
            <a:ext cx="7886700" cy="852489"/>
          </a:xfrm>
        </p:spPr>
        <p:txBody>
          <a:bodyPr>
            <a:normAutofit/>
          </a:bodyPr>
          <a:lstStyle/>
          <a:p>
            <a:r>
              <a:rPr lang="en-US" sz="2500" dirty="0"/>
              <a:t>Expectations for </a:t>
            </a:r>
            <a:r>
              <a:rPr lang="en-US" sz="2500" dirty="0" smtClean="0"/>
              <a:t>2021 – </a:t>
            </a:r>
            <a:r>
              <a:rPr lang="en-US" sz="1800" i="1" dirty="0" smtClean="0"/>
              <a:t>on budget</a:t>
            </a:r>
            <a:endParaRPr lang="en-US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8" y="1219200"/>
            <a:ext cx="8153401" cy="5410200"/>
          </a:xfrm>
        </p:spPr>
        <p:txBody>
          <a:bodyPr>
            <a:normAutofit fontScale="70000" lnSpcReduction="20000"/>
          </a:bodyPr>
          <a:lstStyle/>
          <a:p>
            <a:pPr lvl="4">
              <a:buNone/>
            </a:pPr>
            <a:r>
              <a:rPr lang="en-US" dirty="0"/>
              <a:t>				             </a:t>
            </a:r>
            <a:r>
              <a:rPr lang="en-US" sz="2400" b="1" dirty="0"/>
              <a:t>Projection		Budget</a:t>
            </a:r>
            <a:endParaRPr lang="en-US" sz="1800" b="1" dirty="0"/>
          </a:p>
          <a:p>
            <a:r>
              <a:rPr lang="en-US" sz="1900" b="1" dirty="0"/>
              <a:t>Income</a:t>
            </a:r>
            <a:r>
              <a:rPr lang="en-US" sz="1900" dirty="0"/>
              <a:t> </a:t>
            </a:r>
            <a:r>
              <a:rPr lang="en-US" sz="1500" dirty="0"/>
              <a:t>(</a:t>
            </a:r>
            <a:r>
              <a:rPr lang="en-US" sz="1500" dirty="0" smtClean="0"/>
              <a:t>28-L</a:t>
            </a:r>
            <a:r>
              <a:rPr lang="en-US" sz="1500" dirty="0"/>
              <a:t>, </a:t>
            </a:r>
            <a:r>
              <a:rPr lang="en-US" sz="1500" dirty="0" smtClean="0"/>
              <a:t>58-LW</a:t>
            </a:r>
            <a:r>
              <a:rPr lang="en-US" sz="1500" dirty="0"/>
              <a:t>, </a:t>
            </a:r>
            <a:r>
              <a:rPr lang="en-US" sz="1500" dirty="0" smtClean="0"/>
              <a:t>41-LWS</a:t>
            </a:r>
            <a:r>
              <a:rPr lang="en-US" sz="1500" dirty="0"/>
              <a:t>)	</a:t>
            </a:r>
            <a:r>
              <a:rPr lang="en-US" sz="1900" dirty="0"/>
              <a:t>	</a:t>
            </a:r>
            <a:r>
              <a:rPr lang="en-US" sz="1900" dirty="0" smtClean="0"/>
              <a:t>	</a:t>
            </a:r>
            <a:r>
              <a:rPr lang="en-US" sz="1900" b="1" dirty="0" smtClean="0"/>
              <a:t>              $203,938</a:t>
            </a:r>
            <a:r>
              <a:rPr lang="en-US" sz="1900" dirty="0" smtClean="0"/>
              <a:t>		              </a:t>
            </a:r>
            <a:r>
              <a:rPr lang="en-US" sz="1900" b="1" dirty="0"/>
              <a:t> $203,938</a:t>
            </a:r>
            <a:endParaRPr lang="en-US" sz="1900" dirty="0"/>
          </a:p>
          <a:p>
            <a:pPr lvl="1"/>
            <a:r>
              <a:rPr lang="en-US" sz="1600" dirty="0"/>
              <a:t>Base income				</a:t>
            </a:r>
            <a:r>
              <a:rPr lang="en-US" sz="1600" dirty="0" smtClean="0"/>
              <a:t>                    $ 118,380</a:t>
            </a:r>
            <a:r>
              <a:rPr lang="en-US" sz="1600" dirty="0"/>
              <a:t>		 </a:t>
            </a:r>
            <a:r>
              <a:rPr lang="en-US" sz="1600" dirty="0" smtClean="0"/>
              <a:t>                   $118,380 </a:t>
            </a:r>
          </a:p>
          <a:p>
            <a:pPr lvl="1"/>
            <a:r>
              <a:rPr lang="en-US" sz="1600" dirty="0" smtClean="0"/>
              <a:t>USDA Loan payment, reserves			$  85,557			$ 85,557</a:t>
            </a:r>
          </a:p>
          <a:p>
            <a:pPr lvl="1"/>
            <a:r>
              <a:rPr lang="en-US" sz="1600" dirty="0" smtClean="0"/>
              <a:t>USDA Loan </a:t>
            </a:r>
            <a:r>
              <a:rPr lang="en-US" sz="1600" dirty="0" err="1"/>
              <a:t>P</a:t>
            </a:r>
            <a:r>
              <a:rPr lang="en-US" sz="1600" dirty="0" err="1" smtClean="0"/>
              <a:t>aydown</a:t>
            </a:r>
            <a:r>
              <a:rPr lang="en-US" sz="1600" dirty="0" smtClean="0"/>
              <a:t> (pass through)</a:t>
            </a:r>
            <a:r>
              <a:rPr lang="en-US" sz="1600" dirty="0"/>
              <a:t>			</a:t>
            </a:r>
            <a:r>
              <a:rPr lang="en-US" sz="1600" dirty="0" smtClean="0"/>
              <a:t>$  15,240			$ 15,240</a:t>
            </a:r>
            <a:endParaRPr lang="en-US" sz="1600" dirty="0"/>
          </a:p>
          <a:p>
            <a:r>
              <a:rPr lang="en-US" sz="1900" b="1" dirty="0" smtClean="0"/>
              <a:t>Expenses </a:t>
            </a:r>
            <a:endParaRPr lang="en-US" sz="1900" b="1" dirty="0"/>
          </a:p>
          <a:p>
            <a:pPr lvl="1"/>
            <a:r>
              <a:rPr lang="en-US" sz="1600" dirty="0" smtClean="0"/>
              <a:t>Water </a:t>
            </a:r>
            <a:r>
              <a:rPr lang="en-US" sz="1600" dirty="0"/>
              <a:t>system</a:t>
            </a:r>
          </a:p>
          <a:p>
            <a:pPr lvl="2"/>
            <a:r>
              <a:rPr lang="en-US" sz="1300" dirty="0"/>
              <a:t>Maintenance, repair, utilities			</a:t>
            </a:r>
            <a:r>
              <a:rPr lang="en-US" sz="1300" dirty="0" smtClean="0"/>
              <a:t>$ 16,800</a:t>
            </a:r>
            <a:r>
              <a:rPr lang="en-US" sz="1300" dirty="0"/>
              <a:t>		</a:t>
            </a:r>
            <a:r>
              <a:rPr lang="en-US" sz="1300" dirty="0" smtClean="0"/>
              <a:t>	$ 17,000</a:t>
            </a:r>
            <a:endParaRPr lang="en-US" sz="1300" dirty="0"/>
          </a:p>
          <a:p>
            <a:pPr lvl="2"/>
            <a:r>
              <a:rPr lang="en-US" sz="1300" dirty="0" smtClean="0"/>
              <a:t>Loan Payment			</a:t>
            </a:r>
            <a:r>
              <a:rPr lang="en-US" sz="1300" dirty="0"/>
              <a:t>	$ </a:t>
            </a:r>
            <a:r>
              <a:rPr lang="en-US" sz="1300" dirty="0" smtClean="0"/>
              <a:t> 59,847</a:t>
            </a:r>
            <a:r>
              <a:rPr lang="en-US" sz="1300" dirty="0"/>
              <a:t>		</a:t>
            </a:r>
            <a:r>
              <a:rPr lang="en-US" sz="1300" dirty="0" smtClean="0"/>
              <a:t>	$  59,847</a:t>
            </a:r>
          </a:p>
          <a:p>
            <a:pPr lvl="2"/>
            <a:r>
              <a:rPr lang="en-US" sz="1300" dirty="0" smtClean="0"/>
              <a:t>Capital Improvements* (</a:t>
            </a:r>
            <a:r>
              <a:rPr lang="en-US" sz="1300" dirty="0"/>
              <a:t>H</a:t>
            </a:r>
            <a:r>
              <a:rPr lang="en-US" sz="1300" dirty="0" smtClean="0"/>
              <a:t>ACH chlorine analyzer)		$   6,000			$ - </a:t>
            </a:r>
          </a:p>
          <a:p>
            <a:pPr lvl="1"/>
            <a:r>
              <a:rPr lang="en-US" sz="1600" dirty="0" smtClean="0"/>
              <a:t>Sewer system </a:t>
            </a:r>
          </a:p>
          <a:p>
            <a:pPr lvl="2"/>
            <a:r>
              <a:rPr lang="en-US" sz="1300" dirty="0" smtClean="0"/>
              <a:t>Maintenance</a:t>
            </a:r>
            <a:r>
              <a:rPr lang="en-US" sz="1300" dirty="0"/>
              <a:t>, repair, utilities			</a:t>
            </a:r>
            <a:r>
              <a:rPr lang="en-US" sz="1300" dirty="0" smtClean="0"/>
              <a:t>$ 19,000</a:t>
            </a:r>
            <a:r>
              <a:rPr lang="en-US" sz="1300" dirty="0"/>
              <a:t>		</a:t>
            </a:r>
            <a:r>
              <a:rPr lang="en-US" sz="1300" dirty="0" smtClean="0"/>
              <a:t>	$ 10,300 </a:t>
            </a:r>
          </a:p>
          <a:p>
            <a:pPr lvl="2"/>
            <a:r>
              <a:rPr lang="en-US" sz="1300" dirty="0"/>
              <a:t>Capital Improvements* </a:t>
            </a:r>
            <a:r>
              <a:rPr lang="en-US" sz="1300" dirty="0" smtClean="0"/>
              <a:t>(UV filters, </a:t>
            </a:r>
            <a:r>
              <a:rPr lang="en-US" sz="1300" dirty="0" err="1" smtClean="0"/>
              <a:t>replace’t</a:t>
            </a:r>
            <a:r>
              <a:rPr lang="en-US" sz="1300" dirty="0" smtClean="0"/>
              <a:t> in 2025)		$   1,000			$ - </a:t>
            </a:r>
          </a:p>
          <a:p>
            <a:pPr lvl="1"/>
            <a:r>
              <a:rPr lang="en-US" sz="1600" dirty="0" smtClean="0"/>
              <a:t>Roads</a:t>
            </a:r>
          </a:p>
          <a:p>
            <a:pPr lvl="2"/>
            <a:r>
              <a:rPr lang="en-US" sz="1300" dirty="0" smtClean="0"/>
              <a:t>General maintenance				$ 20,000			$ 20,000</a:t>
            </a:r>
          </a:p>
          <a:p>
            <a:pPr lvl="2"/>
            <a:r>
              <a:rPr lang="en-US" sz="1300" dirty="0" smtClean="0"/>
              <a:t>Capital improvement* (signage)</a:t>
            </a:r>
            <a:r>
              <a:rPr lang="en-US" sz="1300" dirty="0"/>
              <a:t>		</a:t>
            </a:r>
            <a:r>
              <a:rPr lang="en-US" sz="1300" dirty="0" smtClean="0"/>
              <a:t>	$   2,000</a:t>
            </a:r>
            <a:r>
              <a:rPr lang="en-US" sz="1300" dirty="0"/>
              <a:t>		</a:t>
            </a:r>
            <a:r>
              <a:rPr lang="en-US" sz="1300" dirty="0" smtClean="0"/>
              <a:t>	$ - </a:t>
            </a:r>
          </a:p>
          <a:p>
            <a:pPr lvl="1"/>
            <a:r>
              <a:rPr lang="en-US" sz="1600" dirty="0" smtClean="0"/>
              <a:t>General Operations</a:t>
            </a:r>
          </a:p>
          <a:p>
            <a:pPr lvl="2"/>
            <a:r>
              <a:rPr lang="en-US" dirty="0" smtClean="0"/>
              <a:t>Accounting</a:t>
            </a:r>
            <a:r>
              <a:rPr lang="en-US" dirty="0"/>
              <a:t>				$ </a:t>
            </a:r>
            <a:r>
              <a:rPr lang="en-US" dirty="0" smtClean="0"/>
              <a:t>15,000</a:t>
            </a:r>
            <a:r>
              <a:rPr lang="en-US" dirty="0"/>
              <a:t>		</a:t>
            </a:r>
            <a:r>
              <a:rPr lang="en-US" dirty="0" smtClean="0"/>
              <a:t>	$ 12,000</a:t>
            </a:r>
            <a:endParaRPr lang="en-US" dirty="0"/>
          </a:p>
          <a:p>
            <a:pPr lvl="2"/>
            <a:r>
              <a:rPr lang="en-US" dirty="0" smtClean="0"/>
              <a:t>Insurance</a:t>
            </a:r>
            <a:r>
              <a:rPr lang="en-US" dirty="0"/>
              <a:t>			</a:t>
            </a:r>
            <a:r>
              <a:rPr lang="en-US" dirty="0" smtClean="0"/>
              <a:t>	$ 14,500</a:t>
            </a:r>
            <a:r>
              <a:rPr lang="en-US" dirty="0"/>
              <a:t>		</a:t>
            </a:r>
            <a:r>
              <a:rPr lang="en-US" dirty="0" smtClean="0"/>
              <a:t>	$ 14,500 </a:t>
            </a:r>
            <a:endParaRPr lang="en-US" dirty="0"/>
          </a:p>
          <a:p>
            <a:pPr lvl="2"/>
            <a:r>
              <a:rPr lang="en-US" dirty="0"/>
              <a:t>Legal &amp; professional			</a:t>
            </a:r>
            <a:r>
              <a:rPr lang="en-US" dirty="0" smtClean="0"/>
              <a:t>	$ </a:t>
            </a:r>
            <a:r>
              <a:rPr lang="en-US" dirty="0"/>
              <a:t> </a:t>
            </a:r>
            <a:r>
              <a:rPr lang="en-US" dirty="0" smtClean="0"/>
              <a:t> 8,000</a:t>
            </a:r>
            <a:r>
              <a:rPr lang="en-US" dirty="0"/>
              <a:t>		</a:t>
            </a:r>
            <a:r>
              <a:rPr lang="en-US" dirty="0" smtClean="0"/>
              <a:t>	$ 15,000</a:t>
            </a:r>
          </a:p>
          <a:p>
            <a:pPr lvl="2"/>
            <a:r>
              <a:rPr lang="en-US" dirty="0" smtClean="0"/>
              <a:t>Office, technology &amp; Internet		 	$  2,500			$  2,500</a:t>
            </a:r>
          </a:p>
          <a:p>
            <a:pPr lvl="2"/>
            <a:r>
              <a:rPr lang="en-US" dirty="0" smtClean="0"/>
              <a:t>Fence repair, weed control tree treatment		$ </a:t>
            </a:r>
            <a:r>
              <a:rPr lang="en-US" dirty="0"/>
              <a:t> </a:t>
            </a:r>
            <a:r>
              <a:rPr lang="en-US" dirty="0" smtClean="0"/>
              <a:t>6,000			$  4,500</a:t>
            </a:r>
          </a:p>
          <a:p>
            <a:pPr lvl="2"/>
            <a:r>
              <a:rPr lang="en-US" dirty="0" smtClean="0"/>
              <a:t>Snow </a:t>
            </a:r>
            <a:r>
              <a:rPr lang="en-US" dirty="0"/>
              <a:t>Plowing				$ </a:t>
            </a:r>
            <a:r>
              <a:rPr lang="en-US" dirty="0" smtClean="0"/>
              <a:t>12,000</a:t>
            </a:r>
            <a:r>
              <a:rPr lang="en-US" dirty="0"/>
              <a:t>		</a:t>
            </a:r>
            <a:r>
              <a:rPr lang="en-US" dirty="0" smtClean="0"/>
              <a:t>	$ 14,000 </a:t>
            </a:r>
            <a:endParaRPr lang="en-US" dirty="0"/>
          </a:p>
          <a:p>
            <a:r>
              <a:rPr lang="en-US" sz="1900" b="1" dirty="0" smtClean="0"/>
              <a:t>Transfer to Reserves</a:t>
            </a:r>
          </a:p>
          <a:p>
            <a:pPr lvl="1"/>
            <a:r>
              <a:rPr lang="en-US" sz="1600" dirty="0" smtClean="0"/>
              <a:t>General Fund (roads, fences, solar)			$ -			$6,096</a:t>
            </a:r>
          </a:p>
          <a:p>
            <a:pPr lvl="1"/>
            <a:r>
              <a:rPr lang="en-US" sz="1600" dirty="0" smtClean="0"/>
              <a:t>Water Fund (regulatory, capital expenses)		$ 6,466			$12,466</a:t>
            </a:r>
          </a:p>
          <a:p>
            <a:pPr lvl="1"/>
            <a:r>
              <a:rPr lang="en-US" sz="1600" dirty="0" smtClean="0"/>
              <a:t>Sewer Fund (regulatory, capital expenses)		$ -			$11,141</a:t>
            </a:r>
          </a:p>
          <a:p>
            <a:pPr marL="342900" lvl="1" indent="0">
              <a:buNone/>
            </a:pPr>
            <a:endParaRPr lang="en-US" sz="1900" dirty="0"/>
          </a:p>
          <a:p>
            <a:r>
              <a:rPr lang="en-US" sz="1900" b="1" dirty="0" smtClean="0"/>
              <a:t>End-of-Year Expenses </a:t>
            </a:r>
            <a:r>
              <a:rPr lang="en-US" sz="1500" dirty="0" smtClean="0"/>
              <a:t>(unadjusted for depreciation)</a:t>
            </a:r>
            <a:r>
              <a:rPr lang="en-US" sz="1900" dirty="0" smtClean="0"/>
              <a:t>		$175,000</a:t>
            </a:r>
            <a:r>
              <a:rPr lang="en-US" sz="1150" dirty="0"/>
              <a:t>	</a:t>
            </a:r>
            <a:r>
              <a:rPr lang="en-US" sz="1150" dirty="0" smtClean="0"/>
              <a:t>	</a:t>
            </a:r>
            <a:r>
              <a:rPr lang="en-US" sz="1150" dirty="0"/>
              <a:t> </a:t>
            </a:r>
            <a:r>
              <a:rPr lang="en-US" sz="1150" dirty="0" smtClean="0"/>
              <a:t>                         </a:t>
            </a:r>
            <a:r>
              <a:rPr lang="en-US" sz="1900" smtClean="0"/>
              <a:t>$174,600</a:t>
            </a:r>
            <a:endParaRPr lang="en-US" sz="1900" dirty="0" smtClean="0"/>
          </a:p>
          <a:p>
            <a:pPr marL="0" indent="0">
              <a:buNone/>
            </a:pPr>
            <a:r>
              <a:rPr lang="en-US" sz="1900" dirty="0" smtClean="0"/>
              <a:t>* </a:t>
            </a:r>
            <a:r>
              <a:rPr lang="en-US" sz="1600" dirty="0" smtClean="0"/>
              <a:t>noted in Reserve Study</a:t>
            </a:r>
            <a:endParaRPr lang="en-US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2022 Budget, </a:t>
            </a:r>
            <a:r>
              <a:rPr lang="en-US" sz="1800" i="1" dirty="0" smtClean="0"/>
              <a:t>approved at 2021 Annual Meeting, July 10, 2021 –</a:t>
            </a:r>
            <a:r>
              <a:rPr lang="en-US" dirty="0" smtClean="0"/>
              <a:t>                                 </a:t>
            </a:r>
            <a:br>
              <a:rPr lang="en-US" dirty="0" smtClean="0"/>
            </a:br>
            <a:r>
              <a:rPr lang="en-US" sz="1400" i="1" dirty="0" smtClean="0"/>
              <a:t>Sewer system maintenance, fence repair, accounting up; legal &amp; professional down from 2021 Budget</a:t>
            </a:r>
            <a:endParaRPr lang="en-US" sz="1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33526"/>
            <a:ext cx="7886700" cy="4486274"/>
          </a:xfrm>
        </p:spPr>
        <p:txBody>
          <a:bodyPr>
            <a:normAutofit/>
          </a:bodyPr>
          <a:lstStyle/>
          <a:p>
            <a:pPr marL="685800" lvl="2" indent="0">
              <a:buNone/>
            </a:pPr>
            <a:endParaRPr lang="en-US" sz="2100" dirty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71500" y="1447800"/>
            <a:ext cx="7886700" cy="527891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4">
              <a:buFont typeface="Arial" panose="020B0604020202020204" pitchFamily="34" charset="0"/>
              <a:buNone/>
            </a:pPr>
            <a:r>
              <a:rPr lang="en-US" dirty="0" smtClean="0"/>
              <a:t>				             </a:t>
            </a:r>
            <a:r>
              <a:rPr lang="en-US" sz="2400" b="1" dirty="0" smtClean="0"/>
              <a:t>		Budget</a:t>
            </a:r>
            <a:endParaRPr lang="en-US" sz="1800" b="1" dirty="0" smtClean="0"/>
          </a:p>
          <a:p>
            <a:r>
              <a:rPr lang="en-US" sz="1900" b="1" dirty="0" smtClean="0"/>
              <a:t>Income</a:t>
            </a:r>
            <a:r>
              <a:rPr lang="en-US" sz="1900" dirty="0" smtClean="0"/>
              <a:t> </a:t>
            </a:r>
            <a:r>
              <a:rPr lang="en-US" sz="1500" dirty="0" smtClean="0"/>
              <a:t>(28-L, 58-LW, 41-LWS)		                </a:t>
            </a:r>
            <a:r>
              <a:rPr lang="en-US" sz="1900" b="1" dirty="0" smtClean="0"/>
              <a:t>$</a:t>
            </a:r>
            <a:r>
              <a:rPr lang="en-US" sz="1900" b="1" dirty="0"/>
              <a:t>203,938</a:t>
            </a:r>
            <a:r>
              <a:rPr lang="en-US" sz="1900" dirty="0" smtClean="0"/>
              <a:t>	</a:t>
            </a:r>
          </a:p>
          <a:p>
            <a:pPr lvl="1"/>
            <a:r>
              <a:rPr lang="en-US" sz="1600" dirty="0" smtClean="0"/>
              <a:t>Base income					$ 118,380		</a:t>
            </a:r>
          </a:p>
          <a:p>
            <a:pPr lvl="1"/>
            <a:r>
              <a:rPr lang="en-US" sz="1600" dirty="0" smtClean="0"/>
              <a:t>USDA Loan payment, reserves			$  85,557		</a:t>
            </a:r>
          </a:p>
          <a:p>
            <a:pPr lvl="1"/>
            <a:r>
              <a:rPr lang="en-US" sz="1600" dirty="0" smtClean="0"/>
              <a:t>USDA Loan </a:t>
            </a:r>
            <a:r>
              <a:rPr lang="en-US" sz="1600" dirty="0" err="1"/>
              <a:t>P</a:t>
            </a:r>
            <a:r>
              <a:rPr lang="en-US" sz="1600" dirty="0" err="1" smtClean="0"/>
              <a:t>aydown</a:t>
            </a:r>
            <a:r>
              <a:rPr lang="en-US" sz="1600" dirty="0" smtClean="0"/>
              <a:t> (pass through)			$  15,240</a:t>
            </a:r>
          </a:p>
          <a:p>
            <a:r>
              <a:rPr lang="en-US" sz="1900" b="1" dirty="0" smtClean="0"/>
              <a:t>Expenses </a:t>
            </a:r>
          </a:p>
          <a:p>
            <a:pPr lvl="1"/>
            <a:r>
              <a:rPr lang="en-US" sz="1600" dirty="0" smtClean="0"/>
              <a:t>Water system</a:t>
            </a:r>
          </a:p>
          <a:p>
            <a:pPr lvl="2"/>
            <a:r>
              <a:rPr lang="en-US" sz="1300" dirty="0" smtClean="0"/>
              <a:t>Maintenance, repair, utilities				$ 17,000		</a:t>
            </a:r>
          </a:p>
          <a:p>
            <a:pPr lvl="2"/>
            <a:r>
              <a:rPr lang="en-US" sz="1300" dirty="0" smtClean="0"/>
              <a:t>Loan Payment					$  59,847		</a:t>
            </a:r>
          </a:p>
          <a:p>
            <a:pPr lvl="2"/>
            <a:r>
              <a:rPr lang="en-US" sz="1300" dirty="0" smtClean="0"/>
              <a:t>Capital Improvements (water distribution: flow meters*) 		$  8,000	</a:t>
            </a:r>
          </a:p>
          <a:p>
            <a:pPr lvl="1"/>
            <a:r>
              <a:rPr lang="en-US" sz="1600" dirty="0" smtClean="0"/>
              <a:t>Sewer system </a:t>
            </a:r>
          </a:p>
          <a:p>
            <a:pPr lvl="2"/>
            <a:r>
              <a:rPr lang="en-US" sz="1300" dirty="0" smtClean="0"/>
              <a:t>Maintenance, repair, utilities				$  14,500		</a:t>
            </a:r>
          </a:p>
          <a:p>
            <a:pPr lvl="1"/>
            <a:r>
              <a:rPr lang="en-US" sz="1600" dirty="0" smtClean="0"/>
              <a:t>Roads						$ 20,000		</a:t>
            </a:r>
          </a:p>
          <a:p>
            <a:pPr lvl="1"/>
            <a:r>
              <a:rPr lang="en-US" sz="1600" dirty="0" smtClean="0"/>
              <a:t>General Operations</a:t>
            </a:r>
          </a:p>
          <a:p>
            <a:pPr lvl="2"/>
            <a:r>
              <a:rPr lang="en-US" dirty="0" smtClean="0"/>
              <a:t>Accounting					$ 15,000		</a:t>
            </a:r>
          </a:p>
          <a:p>
            <a:pPr lvl="2"/>
            <a:r>
              <a:rPr lang="en-US" dirty="0" smtClean="0"/>
              <a:t>Insurance					$ 14,500		</a:t>
            </a:r>
          </a:p>
          <a:p>
            <a:pPr lvl="2"/>
            <a:r>
              <a:rPr lang="en-US" dirty="0" smtClean="0"/>
              <a:t>Legal &amp; professional				$   6,000		</a:t>
            </a:r>
          </a:p>
          <a:p>
            <a:pPr lvl="2"/>
            <a:r>
              <a:rPr lang="en-US" dirty="0" smtClean="0"/>
              <a:t>Office, technology &amp; Internet		 		$   2,500		</a:t>
            </a:r>
          </a:p>
          <a:p>
            <a:pPr lvl="2"/>
            <a:r>
              <a:rPr lang="en-US" dirty="0" smtClean="0"/>
              <a:t>Fence repair, weed control tree treatment		$   8,000 		</a:t>
            </a:r>
          </a:p>
          <a:p>
            <a:pPr lvl="2"/>
            <a:r>
              <a:rPr lang="en-US" dirty="0" smtClean="0"/>
              <a:t>Snow Plowing					$ 14,000		</a:t>
            </a:r>
          </a:p>
          <a:p>
            <a:r>
              <a:rPr lang="en-US" sz="1900" b="1" dirty="0" smtClean="0"/>
              <a:t>Transfer to Reserves</a:t>
            </a:r>
          </a:p>
          <a:p>
            <a:pPr lvl="1"/>
            <a:r>
              <a:rPr lang="en-US" sz="1600" dirty="0" smtClean="0"/>
              <a:t>General Fund (roads, fences, solar)					$ 6,096</a:t>
            </a:r>
          </a:p>
          <a:p>
            <a:pPr lvl="1"/>
            <a:r>
              <a:rPr lang="en-US" sz="1600" dirty="0" smtClean="0"/>
              <a:t>Water Fund (regulatory, capital expenses)				$ -</a:t>
            </a:r>
          </a:p>
          <a:p>
            <a:pPr lvl="1"/>
            <a:r>
              <a:rPr lang="en-US" sz="1600" dirty="0" smtClean="0"/>
              <a:t>Sewer Fund (regulatory, capital expenses)				$ 5,000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US" sz="1900" dirty="0" smtClean="0"/>
          </a:p>
          <a:p>
            <a:r>
              <a:rPr lang="en-US" sz="1900" b="1" dirty="0" smtClean="0"/>
              <a:t>End-of-Year Expenses </a:t>
            </a:r>
            <a:r>
              <a:rPr lang="en-US" sz="1500" dirty="0" smtClean="0"/>
              <a:t>(unadjusted for depreciation)</a:t>
            </a:r>
            <a:r>
              <a:rPr lang="en-US" sz="1900" dirty="0" smtClean="0"/>
              <a:t>		$180,000</a:t>
            </a:r>
          </a:p>
          <a:p>
            <a:pPr marL="0" indent="0">
              <a:buNone/>
            </a:pPr>
            <a:r>
              <a:rPr lang="en-US" sz="1200" dirty="0"/>
              <a:t>* noted in Reserve Study</a:t>
            </a:r>
          </a:p>
          <a:p>
            <a:pPr marL="0" indent="0">
              <a:buNone/>
            </a:pPr>
            <a:endParaRPr lang="en-US" sz="900" dirty="0" smtClean="0"/>
          </a:p>
          <a:p>
            <a:pPr algn="ctr">
              <a:buFont typeface="Arial" panose="020B0604020202020204" pitchFamily="34" charset="0"/>
              <a:buNone/>
            </a:pPr>
            <a:endParaRPr lang="en-US" sz="2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O&amp;M Reserve – </a:t>
            </a:r>
            <a:r>
              <a:rPr lang="en-US" sz="2300" i="1" dirty="0" smtClean="0"/>
              <a:t>Actual / Projected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dirty="0" smtClean="0"/>
              <a:t>* </a:t>
            </a:r>
            <a:r>
              <a:rPr lang="en-US" sz="1200" dirty="0"/>
              <a:t> </a:t>
            </a:r>
            <a:r>
              <a:rPr lang="en-US" sz="1200" dirty="0" smtClean="0"/>
              <a:t> Yearly income increased due to reallocation of Loan Debt Reserve (2019) after reaching USDA-required loan reserve</a:t>
            </a:r>
            <a:br>
              <a:rPr lang="en-US" sz="1200" dirty="0" smtClean="0"/>
            </a:br>
            <a:r>
              <a:rPr lang="en-US" sz="1200" dirty="0" smtClean="0"/>
              <a:t>** Further reallocation (2021) to support increase in sewer operations resulting from reclassification.</a:t>
            </a:r>
            <a:endParaRPr lang="en-US" sz="1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4911649"/>
              </p:ext>
            </p:extLst>
          </p:nvPr>
        </p:nvGraphicFramePr>
        <p:xfrm>
          <a:off x="357352" y="1614486"/>
          <a:ext cx="8157997" cy="46516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61846">
                  <a:extLst>
                    <a:ext uri="{9D8B030D-6E8A-4147-A177-3AD203B41FA5}">
                      <a16:colId xmlns:a16="http://schemas.microsoft.com/office/drawing/2014/main" val="1812511334"/>
                    </a:ext>
                  </a:extLst>
                </a:gridCol>
                <a:gridCol w="1082692">
                  <a:extLst>
                    <a:ext uri="{9D8B030D-6E8A-4147-A177-3AD203B41FA5}">
                      <a16:colId xmlns:a16="http://schemas.microsoft.com/office/drawing/2014/main" val="8555127"/>
                    </a:ext>
                  </a:extLst>
                </a:gridCol>
                <a:gridCol w="1019004">
                  <a:extLst>
                    <a:ext uri="{9D8B030D-6E8A-4147-A177-3AD203B41FA5}">
                      <a16:colId xmlns:a16="http://schemas.microsoft.com/office/drawing/2014/main" val="1017681194"/>
                    </a:ext>
                  </a:extLst>
                </a:gridCol>
                <a:gridCol w="859077">
                  <a:extLst>
                    <a:ext uri="{9D8B030D-6E8A-4147-A177-3AD203B41FA5}">
                      <a16:colId xmlns:a16="http://schemas.microsoft.com/office/drawing/2014/main" val="611395965"/>
                    </a:ext>
                  </a:extLst>
                </a:gridCol>
                <a:gridCol w="99778">
                  <a:extLst>
                    <a:ext uri="{9D8B030D-6E8A-4147-A177-3AD203B41FA5}">
                      <a16:colId xmlns:a16="http://schemas.microsoft.com/office/drawing/2014/main" val="2168648410"/>
                    </a:ext>
                  </a:extLst>
                </a:gridCol>
                <a:gridCol w="958855">
                  <a:extLst>
                    <a:ext uri="{9D8B030D-6E8A-4147-A177-3AD203B41FA5}">
                      <a16:colId xmlns:a16="http://schemas.microsoft.com/office/drawing/2014/main" val="867227696"/>
                    </a:ext>
                  </a:extLst>
                </a:gridCol>
                <a:gridCol w="1976745">
                  <a:extLst>
                    <a:ext uri="{9D8B030D-6E8A-4147-A177-3AD203B41FA5}">
                      <a16:colId xmlns:a16="http://schemas.microsoft.com/office/drawing/2014/main" val="120752945"/>
                    </a:ext>
                  </a:extLst>
                </a:gridCol>
              </a:tblGrid>
              <a:tr h="30098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100">
                          <a:effectLst/>
                        </a:rPr>
                        <a:t>ACTUAL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ACTUAL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PROJECTED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1512951"/>
                  </a:ext>
                </a:extLst>
              </a:tr>
              <a:tr h="25475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2019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2021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2022 - 2023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2024 - 2026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8986171"/>
                  </a:ext>
                </a:extLst>
              </a:tr>
              <a:tr h="25475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Account </a:t>
                      </a:r>
                      <a:r>
                        <a:rPr lang="en-US" sz="1100" dirty="0">
                          <a:effectLst/>
                        </a:rPr>
                        <a:t>total (Jan 1)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100">
                          <a:effectLst/>
                        </a:rPr>
                        <a:t>$63,871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$64,368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$70,409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$71,800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$77,000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3213186"/>
                  </a:ext>
                </a:extLst>
              </a:tr>
              <a:tr h="25475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100">
                          <a:effectLst/>
                        </a:rPr>
                        <a:t>Yearly Income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100" dirty="0">
                          <a:effectLst/>
                        </a:rPr>
                        <a:t>$</a:t>
                      </a:r>
                      <a:r>
                        <a:rPr lang="en-US" sz="1100" dirty="0" smtClean="0">
                          <a:effectLst/>
                        </a:rPr>
                        <a:t>12,466*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100" dirty="0">
                          <a:effectLst/>
                        </a:rPr>
                        <a:t>$</a:t>
                      </a:r>
                      <a:r>
                        <a:rPr lang="en-US" sz="1100" dirty="0" smtClean="0">
                          <a:effectLst/>
                        </a:rPr>
                        <a:t>19,876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$ 8,473**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$6,477 x 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$6,477 x 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9384312"/>
                  </a:ext>
                </a:extLst>
              </a:tr>
              <a:tr h="254756">
                <a:tc gridSpan="7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100">
                          <a:effectLst/>
                        </a:rPr>
                        <a:t>Expenses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720273"/>
                  </a:ext>
                </a:extLst>
              </a:tr>
              <a:tr h="25475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100">
                          <a:effectLst/>
                        </a:rPr>
                        <a:t>Plant security fence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100">
                          <a:effectLst/>
                        </a:rPr>
                        <a:t>$6,534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3" gridSpan="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</a:txBody>
                  <a:tcPr marL="68580" marR="68580" marT="0" marB="0"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en-US" sz="1100" dirty="0">
                        <a:effectLst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1734579"/>
                  </a:ext>
                </a:extLst>
              </a:tr>
              <a:tr h="435969"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100" dirty="0">
                          <a:effectLst/>
                        </a:rPr>
                        <a:t>Power pedestal (</a:t>
                      </a:r>
                      <a:r>
                        <a:rPr lang="en-US" sz="900" dirty="0">
                          <a:effectLst/>
                        </a:rPr>
                        <a:t>water tank electric, security platform)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100" dirty="0">
                          <a:effectLst/>
                        </a:rPr>
                        <a:t>$4,683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$5,235</a:t>
                      </a:r>
                      <a:endParaRPr lang="en-US" sz="1100" dirty="0">
                        <a:effectLst/>
                      </a:endParaRPr>
                    </a:p>
                  </a:txBody>
                  <a:tcPr marL="68580" marR="68580" marT="0" marB="0"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699065"/>
                  </a:ext>
                </a:extLst>
              </a:tr>
              <a:tr h="839845"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228600" marR="0" indent="-228600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System upgrades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100" dirty="0">
                          <a:effectLst/>
                        </a:rPr>
                        <a:t>$</a:t>
                      </a:r>
                      <a:r>
                        <a:rPr lang="en-US" sz="1100" dirty="0" smtClean="0">
                          <a:effectLst/>
                        </a:rPr>
                        <a:t>8,019 </a:t>
                      </a:r>
                      <a:r>
                        <a:rPr lang="en-US" sz="1000" dirty="0" smtClean="0">
                          <a:effectLst/>
                        </a:rPr>
                        <a:t>(meter pits, computer)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$9.975 (water taps,</a:t>
                      </a:r>
                      <a:r>
                        <a:rPr lang="en-US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dirty="0" smtClean="0">
                          <a:effectLst/>
                        </a:rPr>
                        <a:t>meter pits, computer)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 vMerge="1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en-US" sz="1000" dirty="0">
                        <a:effectLst/>
                      </a:endParaRPr>
                    </a:p>
                  </a:txBody>
                  <a:tcPr marL="68580" marR="68580" marT="0" marB="0"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en-US" sz="1100" dirty="0">
                        <a:effectLst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045370"/>
                  </a:ext>
                </a:extLst>
              </a:tr>
              <a:tr h="1326131"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100" dirty="0">
                          <a:effectLst/>
                        </a:rPr>
                        <a:t>System upgrades </a:t>
                      </a:r>
                      <a:r>
                        <a:rPr lang="en-US" sz="1100" dirty="0" smtClean="0">
                          <a:effectLst/>
                        </a:rPr>
                        <a:t>(Capital Replacement</a:t>
                      </a:r>
                      <a:r>
                        <a:rPr lang="en-US" sz="1100" baseline="0" dirty="0" smtClean="0">
                          <a:effectLst/>
                        </a:rPr>
                        <a:t> </a:t>
                      </a:r>
                      <a:r>
                        <a:rPr lang="en-US" sz="1100" dirty="0" smtClean="0">
                          <a:effectLst/>
                        </a:rPr>
                        <a:t>Study</a:t>
                      </a:r>
                      <a:r>
                        <a:rPr lang="en-US" sz="1100" dirty="0">
                          <a:effectLst/>
                        </a:rPr>
                        <a:t>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</a:rPr>
                        <a:t>$7,000 (water distribution: chlorine analyzer; water treat: UV filters)</a:t>
                      </a: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</a:rPr>
                        <a:t>$8,000 (water distribution: meters)</a:t>
                      </a: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$60,000:</a:t>
                      </a:r>
                      <a:r>
                        <a:rPr lang="en-US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water tank (inspect, clean, paint)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$42,000: water distribution (turbidity meters, chlorine analyzer, frequency drives)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$13,000: water treatment (UV filters)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0974741"/>
                  </a:ext>
                </a:extLst>
              </a:tr>
              <a:tr h="474978"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Account </a:t>
                      </a:r>
                      <a:r>
                        <a:rPr lang="en-US" sz="1100" dirty="0">
                          <a:effectLst/>
                        </a:rPr>
                        <a:t>total (</a:t>
                      </a:r>
                      <a:r>
                        <a:rPr lang="en-US" sz="900" dirty="0">
                          <a:effectLst/>
                        </a:rPr>
                        <a:t>Dec 31);  </a:t>
                      </a:r>
                      <a:r>
                        <a:rPr lang="en-US" sz="900" dirty="0" err="1">
                          <a:effectLst/>
                        </a:rPr>
                        <a:t>adj</a:t>
                      </a:r>
                      <a:r>
                        <a:rPr lang="en-US" sz="900" dirty="0">
                          <a:effectLst/>
                        </a:rPr>
                        <a:t> for Q4 expense transfers)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$57,100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$70,409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$71,800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$77,000</a:t>
                      </a: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-$18,570</a:t>
                      </a: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643477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9831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Set-Aside (supplemental reserve assessment) – </a:t>
            </a:r>
            <a:r>
              <a:rPr lang="en-US" sz="2300" i="1" dirty="0" smtClean="0"/>
              <a:t>Actual / Projected</a:t>
            </a:r>
            <a:endParaRPr lang="en-US" sz="2300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2234082"/>
              </p:ext>
            </p:extLst>
          </p:nvPr>
        </p:nvGraphicFramePr>
        <p:xfrm>
          <a:off x="628650" y="1690691"/>
          <a:ext cx="7524749" cy="41736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44224">
                  <a:extLst>
                    <a:ext uri="{9D8B030D-6E8A-4147-A177-3AD203B41FA5}">
                      <a16:colId xmlns:a16="http://schemas.microsoft.com/office/drawing/2014/main" val="467251493"/>
                    </a:ext>
                  </a:extLst>
                </a:gridCol>
                <a:gridCol w="1206977">
                  <a:extLst>
                    <a:ext uri="{9D8B030D-6E8A-4147-A177-3AD203B41FA5}">
                      <a16:colId xmlns:a16="http://schemas.microsoft.com/office/drawing/2014/main" val="1051043049"/>
                    </a:ext>
                  </a:extLst>
                </a:gridCol>
                <a:gridCol w="1131541">
                  <a:extLst>
                    <a:ext uri="{9D8B030D-6E8A-4147-A177-3AD203B41FA5}">
                      <a16:colId xmlns:a16="http://schemas.microsoft.com/office/drawing/2014/main" val="3466939361"/>
                    </a:ext>
                  </a:extLst>
                </a:gridCol>
                <a:gridCol w="905233">
                  <a:extLst>
                    <a:ext uri="{9D8B030D-6E8A-4147-A177-3AD203B41FA5}">
                      <a16:colId xmlns:a16="http://schemas.microsoft.com/office/drawing/2014/main" val="2942291855"/>
                    </a:ext>
                  </a:extLst>
                </a:gridCol>
                <a:gridCol w="905233">
                  <a:extLst>
                    <a:ext uri="{9D8B030D-6E8A-4147-A177-3AD203B41FA5}">
                      <a16:colId xmlns:a16="http://schemas.microsoft.com/office/drawing/2014/main" val="238229985"/>
                    </a:ext>
                  </a:extLst>
                </a:gridCol>
                <a:gridCol w="1131541">
                  <a:extLst>
                    <a:ext uri="{9D8B030D-6E8A-4147-A177-3AD203B41FA5}">
                      <a16:colId xmlns:a16="http://schemas.microsoft.com/office/drawing/2014/main" val="1920157597"/>
                    </a:ext>
                  </a:extLst>
                </a:gridCol>
              </a:tblGrid>
              <a:tr h="7086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100" dirty="0">
                          <a:effectLst/>
                        </a:rPr>
                        <a:t>ACTUAL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ACTUAL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PROJECTED 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551330"/>
                  </a:ext>
                </a:extLst>
              </a:tr>
              <a:tr h="37792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100">
                          <a:effectLst/>
                        </a:rPr>
                        <a:t>2019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2021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…2026</a:t>
                      </a:r>
                      <a:endParaRPr lang="en-US" sz="1100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6043067"/>
                  </a:ext>
                </a:extLst>
              </a:tr>
              <a:tr h="37792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Account </a:t>
                      </a:r>
                      <a:r>
                        <a:rPr lang="en-US" sz="1100" dirty="0">
                          <a:effectLst/>
                        </a:rPr>
                        <a:t>total (Jan 1)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100">
                          <a:effectLst/>
                        </a:rPr>
                        <a:t>$26,263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100">
                          <a:effectLst/>
                        </a:rPr>
                        <a:t>$19,131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100" dirty="0">
                          <a:effectLst/>
                        </a:rPr>
                        <a:t>$19,227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$23,323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/>
                        <a:t>$47,707</a:t>
                      </a:r>
                      <a:endParaRPr lang="en-US" sz="1100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62832183"/>
                  </a:ext>
                </a:extLst>
              </a:tr>
              <a:tr h="37792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100">
                          <a:effectLst/>
                        </a:rPr>
                        <a:t>Yearly Income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100">
                          <a:effectLst/>
                        </a:rPr>
                        <a:t>$6,096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100">
                          <a:effectLst/>
                        </a:rPr>
                        <a:t>$6,096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100" dirty="0">
                          <a:effectLst/>
                        </a:rPr>
                        <a:t>$6,096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$6,096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/>
                        <a:t>$6,096</a:t>
                      </a:r>
                      <a:endParaRPr lang="en-US" sz="1100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73464445"/>
                  </a:ext>
                </a:extLst>
              </a:tr>
              <a:tr h="352134">
                <a:tc gridSpan="6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100" dirty="0">
                          <a:effectLst/>
                        </a:rPr>
                        <a:t>Expenses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0270411"/>
                  </a:ext>
                </a:extLst>
              </a:tr>
              <a:tr h="51788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100" dirty="0">
                          <a:effectLst/>
                        </a:rPr>
                        <a:t>     Repayment of D&amp;O      	</a:t>
                      </a:r>
                      <a:r>
                        <a:rPr lang="en-US" sz="900" dirty="0">
                          <a:effectLst/>
                        </a:rPr>
                        <a:t>(Insurance installment)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100" dirty="0">
                          <a:effectLst/>
                        </a:rPr>
                        <a:t>$2,672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3" gridSpan="2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6809541"/>
                  </a:ext>
                </a:extLst>
              </a:tr>
              <a:tr h="24335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100" dirty="0">
                          <a:effectLst/>
                        </a:rPr>
                        <a:t>      Snowplow major expense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100">
                          <a:effectLst/>
                        </a:rPr>
                        <a:t>$10,000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2812422"/>
                  </a:ext>
                </a:extLst>
              </a:tr>
              <a:tr h="1889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100" dirty="0">
                          <a:effectLst/>
                        </a:rPr>
                        <a:t>      Lot </a:t>
                      </a:r>
                      <a:r>
                        <a:rPr lang="en-US" sz="1100" dirty="0" smtClean="0">
                          <a:effectLst/>
                        </a:rPr>
                        <a:t>12, 13 </a:t>
                      </a:r>
                      <a:r>
                        <a:rPr lang="en-US" sz="1100" dirty="0">
                          <a:effectLst/>
                        </a:rPr>
                        <a:t>access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100" dirty="0">
                          <a:effectLst/>
                        </a:rPr>
                        <a:t>$556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100" dirty="0">
                          <a:effectLst/>
                        </a:rPr>
                        <a:t>$6,000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5837716"/>
                  </a:ext>
                </a:extLst>
              </a:tr>
              <a:tr h="650942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   </a:t>
                      </a:r>
                      <a:r>
                        <a:rPr lang="en-US" sz="1100" dirty="0" smtClean="0">
                          <a:effectLst/>
                        </a:rPr>
                        <a:t>System upgrades (Capital</a:t>
                      </a:r>
                      <a:r>
                        <a:rPr lang="en-US" sz="1100" baseline="0" dirty="0" smtClean="0">
                          <a:effectLst/>
                        </a:rPr>
                        <a:t> 	Replacement </a:t>
                      </a:r>
                      <a:r>
                        <a:rPr lang="en-US" sz="1100" dirty="0" smtClean="0">
                          <a:effectLst/>
                        </a:rPr>
                        <a:t>Study)</a:t>
                      </a:r>
                      <a:endParaRPr lang="en-US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$2,000:  signage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/>
                        <a:t>$19,000: solar, micro-inverters</a:t>
                      </a:r>
                      <a:endParaRPr lang="en-US" sz="1100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0376870"/>
                  </a:ext>
                </a:extLst>
              </a:tr>
              <a:tr h="37792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Account </a:t>
                      </a:r>
                      <a:r>
                        <a:rPr lang="en-US" sz="1100" dirty="0">
                          <a:effectLst/>
                        </a:rPr>
                        <a:t>total (Dec 31)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100" dirty="0">
                          <a:effectLst/>
                        </a:rPr>
                        <a:t>$19,131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100" dirty="0">
                          <a:effectLst/>
                        </a:rPr>
                        <a:t>$19,227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$23,323</a:t>
                      </a: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$29,419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/>
                        <a:t>$34,800</a:t>
                      </a:r>
                      <a:endParaRPr lang="en-US" sz="1100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845433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4790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1600"/>
            <a:ext cx="7886700" cy="4805363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Current Financial Status</a:t>
            </a:r>
          </a:p>
          <a:p>
            <a:pPr marL="0" indent="0">
              <a:buNone/>
            </a:pPr>
            <a:endParaRPr lang="en-US" sz="1000" b="1" dirty="0" smtClean="0"/>
          </a:p>
          <a:p>
            <a:pPr lvl="1"/>
            <a:r>
              <a:rPr lang="en-US" b="1" i="1" dirty="0" smtClean="0"/>
              <a:t>2020 Actual slightly over Budget</a:t>
            </a:r>
            <a:r>
              <a:rPr lang="en-US" b="1" dirty="0" smtClean="0"/>
              <a:t> – but not as great as anticipated</a:t>
            </a:r>
          </a:p>
          <a:p>
            <a:pPr lvl="2"/>
            <a:r>
              <a:rPr lang="en-US" dirty="0" smtClean="0"/>
              <a:t>Water maintenance over and up from 2019</a:t>
            </a:r>
          </a:p>
          <a:p>
            <a:pPr lvl="2"/>
            <a:r>
              <a:rPr lang="en-US" dirty="0" smtClean="0"/>
              <a:t>Sewer maintenance under, but up from 2019</a:t>
            </a:r>
          </a:p>
          <a:p>
            <a:pPr lvl="2"/>
            <a:r>
              <a:rPr lang="en-US" dirty="0" smtClean="0"/>
              <a:t>Insurance over, but on par with 2019</a:t>
            </a:r>
          </a:p>
          <a:p>
            <a:pPr lvl="2"/>
            <a:r>
              <a:rPr lang="en-US" dirty="0" smtClean="0"/>
              <a:t>Road maintenance up from 2019</a:t>
            </a:r>
          </a:p>
          <a:p>
            <a:pPr lvl="2"/>
            <a:r>
              <a:rPr lang="en-US" dirty="0"/>
              <a:t>Legal over, but down from </a:t>
            </a:r>
            <a:r>
              <a:rPr lang="en-US" dirty="0" smtClean="0"/>
              <a:t>2019</a:t>
            </a:r>
          </a:p>
          <a:p>
            <a:pPr lvl="2"/>
            <a:r>
              <a:rPr lang="en-US" dirty="0" smtClean="0"/>
              <a:t>Fence repair down from 2019, and delayed</a:t>
            </a:r>
          </a:p>
          <a:p>
            <a:pPr lvl="2"/>
            <a:r>
              <a:rPr lang="en-US" dirty="0" smtClean="0"/>
              <a:t>Snow plowing under, and down from 2019</a:t>
            </a:r>
          </a:p>
          <a:p>
            <a:pPr lvl="2"/>
            <a:r>
              <a:rPr lang="en-US" i="1" dirty="0" smtClean="0"/>
              <a:t>Capital Improvements</a:t>
            </a:r>
            <a:r>
              <a:rPr lang="en-US" dirty="0" smtClean="0"/>
              <a:t>: Security platform; electric to water tank; access to lots 12, 13</a:t>
            </a:r>
          </a:p>
          <a:p>
            <a:pPr lvl="1"/>
            <a:r>
              <a:rPr lang="en-US" b="1" i="1" dirty="0" smtClean="0"/>
              <a:t>2021 Expectation: on budget</a:t>
            </a:r>
          </a:p>
          <a:p>
            <a:pPr lvl="2"/>
            <a:r>
              <a:rPr lang="en-US" i="1" dirty="0" smtClean="0"/>
              <a:t>Capital Improvements per Cap. Repl. Study</a:t>
            </a:r>
            <a:r>
              <a:rPr lang="en-US" dirty="0" smtClean="0"/>
              <a:t>: water distribution, treatment; signage</a:t>
            </a:r>
          </a:p>
          <a:p>
            <a:pPr lvl="2"/>
            <a:r>
              <a:rPr lang="en-US" dirty="0" smtClean="0"/>
              <a:t>Fence repair, road maintenance, accounting to increase; snow plowing TBD</a:t>
            </a:r>
          </a:p>
          <a:p>
            <a:pPr marL="685800" lvl="2" indent="0">
              <a:buNone/>
            </a:pPr>
            <a:endParaRPr lang="en-US" sz="900" dirty="0" smtClean="0"/>
          </a:p>
          <a:p>
            <a:r>
              <a:rPr lang="en-US" b="1" dirty="0" smtClean="0"/>
              <a:t>USDA Loan </a:t>
            </a:r>
            <a:r>
              <a:rPr lang="en-US" b="1" dirty="0" err="1"/>
              <a:t>P</a:t>
            </a:r>
            <a:r>
              <a:rPr lang="en-US" b="1" dirty="0" err="1" smtClean="0"/>
              <a:t>aydown</a:t>
            </a:r>
            <a:r>
              <a:rPr lang="en-US" b="1" dirty="0" smtClean="0"/>
              <a:t> progress since January 2019</a:t>
            </a:r>
          </a:p>
          <a:p>
            <a:pPr lvl="1"/>
            <a:r>
              <a:rPr lang="en-US" dirty="0" smtClean="0"/>
              <a:t>To reduce 30 remaining years on loan by 10 years, annual payment must be $15,240</a:t>
            </a:r>
          </a:p>
          <a:p>
            <a:pPr lvl="1"/>
            <a:r>
              <a:rPr lang="en-US" b="1" i="1" dirty="0" err="1" smtClean="0"/>
              <a:t>Paydown</a:t>
            </a:r>
            <a:r>
              <a:rPr lang="en-US" b="1" i="1" dirty="0" smtClean="0"/>
              <a:t> to date: $36,242</a:t>
            </a:r>
          </a:p>
          <a:p>
            <a:pPr marL="342900" lvl="1" indent="0">
              <a:buNone/>
            </a:pPr>
            <a:endParaRPr lang="en-US" sz="900" dirty="0" smtClean="0"/>
          </a:p>
          <a:p>
            <a:r>
              <a:rPr lang="en-US" b="1" dirty="0" smtClean="0"/>
              <a:t>Reserve Study projects $129,000</a:t>
            </a:r>
            <a:r>
              <a:rPr lang="en-US" b="1" dirty="0"/>
              <a:t> </a:t>
            </a:r>
            <a:r>
              <a:rPr lang="en-US" b="1" dirty="0" smtClean="0"/>
              <a:t>(water system) through 2026</a:t>
            </a:r>
          </a:p>
          <a:p>
            <a:pPr lvl="1"/>
            <a:r>
              <a:rPr lang="en-US" b="1" i="1" dirty="0" smtClean="0"/>
              <a:t>Water O &amp; M  and General Fund Reserve provide 107% </a:t>
            </a:r>
            <a:r>
              <a:rPr lang="en-US" dirty="0" smtClean="0"/>
              <a:t>of required amount</a:t>
            </a:r>
          </a:p>
          <a:p>
            <a:pPr lvl="1"/>
            <a:r>
              <a:rPr lang="en-US" dirty="0" smtClean="0"/>
              <a:t>Sewer fund Reserve, Solar Reserve, Loan Debt Reserve, GF Set-Aside untouched</a:t>
            </a:r>
          </a:p>
          <a:p>
            <a:pPr marL="342900" lvl="1" indent="0">
              <a:buNone/>
            </a:pPr>
            <a:endParaRPr lang="en-US" sz="900" dirty="0" smtClean="0"/>
          </a:p>
          <a:p>
            <a:r>
              <a:rPr lang="en-US" b="1" dirty="0" smtClean="0"/>
              <a:t>2021 &amp; 2022 Expense Projections on Budget</a:t>
            </a:r>
          </a:p>
          <a:p>
            <a:pPr lvl="1"/>
            <a:r>
              <a:rPr lang="en-US" i="1" dirty="0" smtClean="0"/>
              <a:t>Capital </a:t>
            </a:r>
            <a:r>
              <a:rPr lang="en-US" i="1" dirty="0"/>
              <a:t>improvements </a:t>
            </a:r>
            <a:r>
              <a:rPr lang="en-US" dirty="0" smtClean="0"/>
              <a:t>per Cap. Repl./Reserve Study</a:t>
            </a:r>
          </a:p>
        </p:txBody>
      </p:sp>
    </p:spTree>
    <p:extLst>
      <p:ext uri="{BB962C8B-B14F-4D97-AF65-F5344CB8AC3E}">
        <p14:creationId xmlns:p14="http://schemas.microsoft.com/office/powerpoint/2010/main" val="1061919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2070</TotalTime>
  <Words>1837</Words>
  <Application>Microsoft Office PowerPoint</Application>
  <PresentationFormat>On-screen Show (4:3)</PresentationFormat>
  <Paragraphs>237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Elk Meadows HOA Treasurer’s Report </vt:lpstr>
      <vt:lpstr>2020 Actual versus Budget -                                       Water system, legal &amp; professional over; snow plowing under Budget </vt:lpstr>
      <vt:lpstr>2020 versus 2019 Actuals -                                              Water &amp; sewer system maintenance up; legal &amp; professional, snow plowing down </vt:lpstr>
      <vt:lpstr>Expectations for 2021 – on budget</vt:lpstr>
      <vt:lpstr>2022 Budget, approved at 2021 Annual Meeting, July 10, 2021 –                                  Sewer system maintenance, fence repair, accounting up; legal &amp; professional down from 2021 Budget</vt:lpstr>
      <vt:lpstr>Water O&amp;M Reserve – Actual / Projected *   Yearly income increased due to reallocation of Loan Debt Reserve (2019) after reaching USDA-required loan reserve ** Further reallocation (2021) to support increase in sewer operations resulting from reclassification.</vt:lpstr>
      <vt:lpstr>General Set-Aside (supplemental reserve assessment) – Actual / Projected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Elk Meadows HOA Financial Report</dc:title>
  <dc:creator>Ridgway School</dc:creator>
  <cp:lastModifiedBy>Test Test</cp:lastModifiedBy>
  <cp:revision>572</cp:revision>
  <cp:lastPrinted>2020-04-25T17:57:01Z</cp:lastPrinted>
  <dcterms:created xsi:type="dcterms:W3CDTF">2018-07-05T01:21:18Z</dcterms:created>
  <dcterms:modified xsi:type="dcterms:W3CDTF">2021-07-26T14:09:47Z</dcterms:modified>
</cp:coreProperties>
</file>